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gcVrpWop/OEf3GsMUDluogivUdp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AEAF943-1625-46AD-8591-B82DED916D97}">
  <a:tblStyle styleId="{EAEAF943-1625-46AD-8591-B82DED916D97}" styleName="Table_0">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12700" cap="flat" cmpd="sng">
              <a:solidFill>
                <a:schemeClr val="accent2"/>
              </a:solidFill>
              <a:prstDash val="solid"/>
              <a:round/>
              <a:headEnd type="none" w="sm" len="sm"/>
              <a:tailEnd type="none" w="sm" len="sm"/>
            </a:ln>
          </a:top>
          <a:bottom>
            <a:ln w="12700" cap="flat" cmpd="sng">
              <a:solidFill>
                <a:schemeClr val="accent2"/>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fill>
          <a:solidFill>
            <a:schemeClr val="accent2">
              <a:alpha val="20000"/>
            </a:schemeClr>
          </a:solidFill>
        </a:fill>
      </a:tcStyle>
    </a:band1H>
    <a:band2H>
      <a:tcTxStyle/>
      <a:tcStyle>
        <a:tcBdr/>
      </a:tcStyle>
    </a:band2H>
    <a:band1V>
      <a:tcTxStyle/>
      <a:tcStyle>
        <a:tcBdr/>
        <a:fill>
          <a:solidFill>
            <a:schemeClr val="accent2">
              <a:alpha val="20000"/>
            </a:schemeClr>
          </a:solidFill>
        </a:fill>
      </a:tcStyle>
    </a:band1V>
    <a:band2V>
      <a:tcTxStyle/>
      <a:tcStyle>
        <a:tcBdr/>
      </a:tcStyle>
    </a:band2V>
    <a:lastCol>
      <a:tcTxStyle b="on" i="off"/>
      <a:tcStyle>
        <a:tcBdr/>
      </a:tcStyle>
    </a:lastCol>
    <a:firstCol>
      <a:tcTxStyle b="on" i="off"/>
      <a:tcStyle>
        <a:tcBdr/>
      </a:tcStyle>
    </a:firstCol>
    <a:lastRow>
      <a:tcTxStyle b="on" i="off"/>
      <a:tcStyle>
        <a:tcBdr>
          <a:top>
            <a:ln w="12700" cap="flat" cmpd="sng">
              <a:solidFill>
                <a:schemeClr val="accent2"/>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tcStyle>
        <a:tcBdr>
          <a:bottom>
            <a:ln w="12700" cap="flat" cmpd="sng">
              <a:solidFill>
                <a:schemeClr val="accent2"/>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 styleId="{BF0D7FE0-9966-4851-A904-B97B44035672}"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12700" cap="flat" cmpd="sng">
              <a:solidFill>
                <a:schemeClr val="accent2"/>
              </a:solidFill>
              <a:prstDash val="solid"/>
              <a:round/>
              <a:headEnd type="none" w="sm" len="sm"/>
              <a:tailEnd type="none" w="sm" len="sm"/>
            </a:ln>
          </a:top>
          <a:bottom>
            <a:ln w="12700" cap="flat" cmpd="sng">
              <a:solidFill>
                <a:schemeClr val="accent2"/>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b="off" i="off"/>
      <a:tcStyle>
        <a:tcBdr/>
        <a:fill>
          <a:solidFill>
            <a:schemeClr val="accent2">
              <a:alpha val="20000"/>
            </a:schemeClr>
          </a:solidFill>
        </a:fill>
      </a:tcStyle>
    </a:band1H>
    <a:band2H>
      <a:tcTxStyle b="off" i="off"/>
      <a:tcStyle>
        <a:tcBdr/>
      </a:tcStyle>
    </a:band2H>
    <a:band1V>
      <a:tcTxStyle b="off" i="off"/>
      <a:tcStyle>
        <a:tcBdr/>
        <a:fill>
          <a:solidFill>
            <a:schemeClr val="accent2">
              <a:alpha val="20000"/>
            </a:schemeClr>
          </a:solidFill>
        </a:fill>
      </a:tcStyle>
    </a:band1V>
    <a:band2V>
      <a:tcTxStyle b="off" i="off"/>
      <a:tcStyle>
        <a:tcBdr/>
      </a:tcStyle>
    </a:band2V>
    <a:lastCol>
      <a:tcTxStyle b="on" i="off"/>
      <a:tcStyle>
        <a:tcBdr/>
      </a:tcStyle>
    </a:lastCol>
    <a:firstCol>
      <a:tcTxStyle b="on" i="off"/>
      <a:tcStyle>
        <a:tcBdr/>
      </a:tcStyle>
    </a:firstCol>
    <a:lastRow>
      <a:tcTxStyle b="on" i="off"/>
      <a:tcStyle>
        <a:tcBdr>
          <a:top>
            <a:ln w="12700" cap="flat" cmpd="sng">
              <a:solidFill>
                <a:schemeClr val="accent2"/>
              </a:solidFill>
              <a:prstDash val="solid"/>
              <a:round/>
              <a:headEnd type="none" w="sm" len="sm"/>
              <a:tailEnd type="none" w="sm" len="sm"/>
            </a:ln>
          </a:top>
        </a:tcBdr>
        <a:fill>
          <a:solidFill>
            <a:srgbClr val="FFFFFF">
              <a:alpha val="0"/>
            </a:srgbClr>
          </a:solidFill>
        </a:fill>
      </a:tcStyle>
    </a:lastRow>
    <a:seCell>
      <a:tcTxStyle b="off" i="off"/>
      <a:tcStyle>
        <a:tcBdr/>
      </a:tcStyle>
    </a:seCell>
    <a:swCell>
      <a:tcTxStyle b="off" i="off"/>
      <a:tcStyle>
        <a:tcBdr/>
      </a:tcStyle>
    </a:swCell>
    <a:firstRow>
      <a:tcTxStyle b="on" i="off"/>
      <a:tcStyle>
        <a:tcBdr>
          <a:bottom>
            <a:ln w="12700" cap="flat" cmpd="sng">
              <a:solidFill>
                <a:schemeClr val="accent2"/>
              </a:solidFill>
              <a:prstDash val="solid"/>
              <a:round/>
              <a:headEnd type="none" w="sm" len="sm"/>
              <a:tailEnd type="none" w="sm" len="sm"/>
            </a:ln>
          </a:bottom>
        </a:tcBdr>
        <a:fill>
          <a:solidFill>
            <a:srgbClr val="FFFFFF">
              <a:alpha val="0"/>
            </a:srgbClr>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6" d="100"/>
          <a:sy n="106" d="100"/>
        </p:scale>
        <p:origin x="792"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30"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5" name="Google Shape;21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9" name="Google Shape;22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3" name="Google Shape;24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4338354b9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0" name="Google Shape;260;g14338354b96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Who are the donors that donated blood at LA’ blood bank and it is still in stock.</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142a03c282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1" name="Google Shape;271;g142a03c282e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How many blood(type O) do we have in LA?</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142a03c282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2" name="Google Shape;282;g142a03c282e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Show all the blood organizations with blood types that have blood quantity less than 10.</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42a03c282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4" name="Google Shape;294;g142a03c282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Who are the patients that received blood donation before 2018-02-26?</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Show the patients in his/her hospital whose blood type is A.</a:t>
            </a:r>
            <a:endParaRPr dirty="0"/>
          </a:p>
        </p:txBody>
      </p:sp>
      <p:sp>
        <p:nvSpPr>
          <p:cNvPr id="300" name="Google Shape;300;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4338354b9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 name="Google Shape;306;g14338354b96_0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4338354b9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3" name="Google Shape;323;g14338354b96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428b82419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 name="Google Shape;102;g1428b82419d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4338354b9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7" name="Google Shape;337;g14338354b96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4338354b96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9" name="Google Shape;349;g14338354b96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4336c28206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g14336c28206_1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4" name="Google Shape;11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9" name="Google Shape;15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3" name="Google Shape;17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1" name="Google Shape;20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1200"/>
              <a:buFont typeface="Calibri"/>
              <a:buNone/>
              <a:defRPr/>
            </a:lvl1pPr>
            <a:lvl2pPr marL="0" lvl="1" indent="0" algn="r">
              <a:spcBef>
                <a:spcPts val="0"/>
              </a:spcBef>
              <a:spcAft>
                <a:spcPts val="0"/>
              </a:spcAft>
              <a:buClr>
                <a:srgbClr val="888888"/>
              </a:buClr>
              <a:buSzPts val="1200"/>
              <a:buFont typeface="Calibri"/>
              <a:buNone/>
              <a:defRPr/>
            </a:lvl2pPr>
            <a:lvl3pPr marL="0" lvl="2" indent="0" algn="r">
              <a:spcBef>
                <a:spcPts val="0"/>
              </a:spcBef>
              <a:spcAft>
                <a:spcPts val="0"/>
              </a:spcAft>
              <a:buClr>
                <a:srgbClr val="888888"/>
              </a:buClr>
              <a:buSzPts val="1200"/>
              <a:buFont typeface="Calibri"/>
              <a:buNone/>
              <a:defRPr/>
            </a:lvl3pPr>
            <a:lvl4pPr marL="0" lvl="3" indent="0" algn="r">
              <a:spcBef>
                <a:spcPts val="0"/>
              </a:spcBef>
              <a:spcAft>
                <a:spcPts val="0"/>
              </a:spcAft>
              <a:buClr>
                <a:srgbClr val="888888"/>
              </a:buClr>
              <a:buSzPts val="1200"/>
              <a:buFont typeface="Calibri"/>
              <a:buNone/>
              <a:defRPr/>
            </a:lvl4pPr>
            <a:lvl5pPr marL="0" lvl="4" indent="0" algn="r">
              <a:spcBef>
                <a:spcPts val="0"/>
              </a:spcBef>
              <a:spcAft>
                <a:spcPts val="0"/>
              </a:spcAft>
              <a:buClr>
                <a:srgbClr val="888888"/>
              </a:buClr>
              <a:buSzPts val="1200"/>
              <a:buFont typeface="Calibri"/>
              <a:buNone/>
              <a:defRPr/>
            </a:lvl5pPr>
            <a:lvl6pPr marL="0" lvl="5" indent="0" algn="r">
              <a:spcBef>
                <a:spcPts val="0"/>
              </a:spcBef>
              <a:spcAft>
                <a:spcPts val="0"/>
              </a:spcAft>
              <a:buClr>
                <a:srgbClr val="888888"/>
              </a:buClr>
              <a:buSzPts val="1200"/>
              <a:buFont typeface="Calibri"/>
              <a:buNone/>
              <a:defRPr/>
            </a:lvl6pPr>
            <a:lvl7pPr marL="0" lvl="6" indent="0" algn="r">
              <a:spcBef>
                <a:spcPts val="0"/>
              </a:spcBef>
              <a:spcAft>
                <a:spcPts val="0"/>
              </a:spcAft>
              <a:buClr>
                <a:srgbClr val="888888"/>
              </a:buClr>
              <a:buSzPts val="1200"/>
              <a:buFont typeface="Calibri"/>
              <a:buNone/>
              <a:defRPr/>
            </a:lvl7pPr>
            <a:lvl8pPr marL="0" lvl="7" indent="0" algn="r">
              <a:spcBef>
                <a:spcPts val="0"/>
              </a:spcBef>
              <a:spcAft>
                <a:spcPts val="0"/>
              </a:spcAft>
              <a:buClr>
                <a:srgbClr val="888888"/>
              </a:buClr>
              <a:buSzPts val="1200"/>
              <a:buFont typeface="Calibri"/>
              <a:buNone/>
              <a:defRPr/>
            </a:lvl8pPr>
            <a:lvl9pPr marL="0" lvl="8" indent="0" algn="r">
              <a:spcBef>
                <a:spcPts val="0"/>
              </a:spcBef>
              <a:spcAft>
                <a:spcPts val="0"/>
              </a:spcAft>
              <a:buClr>
                <a:srgbClr val="888888"/>
              </a:buClr>
              <a:buSzPts val="12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3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1200"/>
              <a:buFont typeface="Calibri"/>
              <a:buNone/>
              <a:defRPr/>
            </a:lvl1pPr>
            <a:lvl2pPr marL="0" lvl="1" indent="0" algn="r">
              <a:spcBef>
                <a:spcPts val="0"/>
              </a:spcBef>
              <a:spcAft>
                <a:spcPts val="0"/>
              </a:spcAft>
              <a:buClr>
                <a:srgbClr val="888888"/>
              </a:buClr>
              <a:buSzPts val="1200"/>
              <a:buFont typeface="Calibri"/>
              <a:buNone/>
              <a:defRPr/>
            </a:lvl2pPr>
            <a:lvl3pPr marL="0" lvl="2" indent="0" algn="r">
              <a:spcBef>
                <a:spcPts val="0"/>
              </a:spcBef>
              <a:spcAft>
                <a:spcPts val="0"/>
              </a:spcAft>
              <a:buClr>
                <a:srgbClr val="888888"/>
              </a:buClr>
              <a:buSzPts val="1200"/>
              <a:buFont typeface="Calibri"/>
              <a:buNone/>
              <a:defRPr/>
            </a:lvl3pPr>
            <a:lvl4pPr marL="0" lvl="3" indent="0" algn="r">
              <a:spcBef>
                <a:spcPts val="0"/>
              </a:spcBef>
              <a:spcAft>
                <a:spcPts val="0"/>
              </a:spcAft>
              <a:buClr>
                <a:srgbClr val="888888"/>
              </a:buClr>
              <a:buSzPts val="1200"/>
              <a:buFont typeface="Calibri"/>
              <a:buNone/>
              <a:defRPr/>
            </a:lvl4pPr>
            <a:lvl5pPr marL="0" lvl="4" indent="0" algn="r">
              <a:spcBef>
                <a:spcPts val="0"/>
              </a:spcBef>
              <a:spcAft>
                <a:spcPts val="0"/>
              </a:spcAft>
              <a:buClr>
                <a:srgbClr val="888888"/>
              </a:buClr>
              <a:buSzPts val="1200"/>
              <a:buFont typeface="Calibri"/>
              <a:buNone/>
              <a:defRPr/>
            </a:lvl5pPr>
            <a:lvl6pPr marL="0" lvl="5" indent="0" algn="r">
              <a:spcBef>
                <a:spcPts val="0"/>
              </a:spcBef>
              <a:spcAft>
                <a:spcPts val="0"/>
              </a:spcAft>
              <a:buClr>
                <a:srgbClr val="888888"/>
              </a:buClr>
              <a:buSzPts val="1200"/>
              <a:buFont typeface="Calibri"/>
              <a:buNone/>
              <a:defRPr/>
            </a:lvl6pPr>
            <a:lvl7pPr marL="0" lvl="6" indent="0" algn="r">
              <a:spcBef>
                <a:spcPts val="0"/>
              </a:spcBef>
              <a:spcAft>
                <a:spcPts val="0"/>
              </a:spcAft>
              <a:buClr>
                <a:srgbClr val="888888"/>
              </a:buClr>
              <a:buSzPts val="1200"/>
              <a:buFont typeface="Calibri"/>
              <a:buNone/>
              <a:defRPr/>
            </a:lvl7pPr>
            <a:lvl8pPr marL="0" lvl="7" indent="0" algn="r">
              <a:spcBef>
                <a:spcPts val="0"/>
              </a:spcBef>
              <a:spcAft>
                <a:spcPts val="0"/>
              </a:spcAft>
              <a:buClr>
                <a:srgbClr val="888888"/>
              </a:buClr>
              <a:buSzPts val="1200"/>
              <a:buFont typeface="Calibri"/>
              <a:buNone/>
              <a:defRPr/>
            </a:lvl8pPr>
            <a:lvl9pPr marL="0" lvl="8" indent="0" algn="r">
              <a:spcBef>
                <a:spcPts val="0"/>
              </a:spcBef>
              <a:spcAft>
                <a:spcPts val="0"/>
              </a:spcAft>
              <a:buClr>
                <a:srgbClr val="888888"/>
              </a:buClr>
              <a:buSzPts val="12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1200"/>
              <a:buFont typeface="Calibri"/>
              <a:buNone/>
              <a:defRPr/>
            </a:lvl1pPr>
            <a:lvl2pPr marL="0" lvl="1" indent="0" algn="r">
              <a:spcBef>
                <a:spcPts val="0"/>
              </a:spcBef>
              <a:spcAft>
                <a:spcPts val="0"/>
              </a:spcAft>
              <a:buClr>
                <a:srgbClr val="888888"/>
              </a:buClr>
              <a:buSzPts val="1200"/>
              <a:buFont typeface="Calibri"/>
              <a:buNone/>
              <a:defRPr/>
            </a:lvl2pPr>
            <a:lvl3pPr marL="0" lvl="2" indent="0" algn="r">
              <a:spcBef>
                <a:spcPts val="0"/>
              </a:spcBef>
              <a:spcAft>
                <a:spcPts val="0"/>
              </a:spcAft>
              <a:buClr>
                <a:srgbClr val="888888"/>
              </a:buClr>
              <a:buSzPts val="1200"/>
              <a:buFont typeface="Calibri"/>
              <a:buNone/>
              <a:defRPr/>
            </a:lvl3pPr>
            <a:lvl4pPr marL="0" lvl="3" indent="0" algn="r">
              <a:spcBef>
                <a:spcPts val="0"/>
              </a:spcBef>
              <a:spcAft>
                <a:spcPts val="0"/>
              </a:spcAft>
              <a:buClr>
                <a:srgbClr val="888888"/>
              </a:buClr>
              <a:buSzPts val="1200"/>
              <a:buFont typeface="Calibri"/>
              <a:buNone/>
              <a:defRPr/>
            </a:lvl4pPr>
            <a:lvl5pPr marL="0" lvl="4" indent="0" algn="r">
              <a:spcBef>
                <a:spcPts val="0"/>
              </a:spcBef>
              <a:spcAft>
                <a:spcPts val="0"/>
              </a:spcAft>
              <a:buClr>
                <a:srgbClr val="888888"/>
              </a:buClr>
              <a:buSzPts val="1200"/>
              <a:buFont typeface="Calibri"/>
              <a:buNone/>
              <a:defRPr/>
            </a:lvl5pPr>
            <a:lvl6pPr marL="0" lvl="5" indent="0" algn="r">
              <a:spcBef>
                <a:spcPts val="0"/>
              </a:spcBef>
              <a:spcAft>
                <a:spcPts val="0"/>
              </a:spcAft>
              <a:buClr>
                <a:srgbClr val="888888"/>
              </a:buClr>
              <a:buSzPts val="1200"/>
              <a:buFont typeface="Calibri"/>
              <a:buNone/>
              <a:defRPr/>
            </a:lvl6pPr>
            <a:lvl7pPr marL="0" lvl="6" indent="0" algn="r">
              <a:spcBef>
                <a:spcPts val="0"/>
              </a:spcBef>
              <a:spcAft>
                <a:spcPts val="0"/>
              </a:spcAft>
              <a:buClr>
                <a:srgbClr val="888888"/>
              </a:buClr>
              <a:buSzPts val="1200"/>
              <a:buFont typeface="Calibri"/>
              <a:buNone/>
              <a:defRPr/>
            </a:lvl7pPr>
            <a:lvl8pPr marL="0" lvl="7" indent="0" algn="r">
              <a:spcBef>
                <a:spcPts val="0"/>
              </a:spcBef>
              <a:spcAft>
                <a:spcPts val="0"/>
              </a:spcAft>
              <a:buClr>
                <a:srgbClr val="888888"/>
              </a:buClr>
              <a:buSzPts val="1200"/>
              <a:buFont typeface="Calibri"/>
              <a:buNone/>
              <a:defRPr/>
            </a:lvl8pPr>
            <a:lvl9pPr marL="0" lvl="8" indent="0" algn="r">
              <a:spcBef>
                <a:spcPts val="0"/>
              </a:spcBef>
              <a:spcAft>
                <a:spcPts val="0"/>
              </a:spcAft>
              <a:buClr>
                <a:srgbClr val="888888"/>
              </a:buClr>
              <a:buSzPts val="12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1200"/>
              <a:buFont typeface="Calibri"/>
              <a:buNone/>
              <a:defRPr/>
            </a:lvl1pPr>
            <a:lvl2pPr marL="0" lvl="1" indent="0" algn="r">
              <a:spcBef>
                <a:spcPts val="0"/>
              </a:spcBef>
              <a:spcAft>
                <a:spcPts val="0"/>
              </a:spcAft>
              <a:buClr>
                <a:srgbClr val="888888"/>
              </a:buClr>
              <a:buSzPts val="1200"/>
              <a:buFont typeface="Calibri"/>
              <a:buNone/>
              <a:defRPr/>
            </a:lvl2pPr>
            <a:lvl3pPr marL="0" lvl="2" indent="0" algn="r">
              <a:spcBef>
                <a:spcPts val="0"/>
              </a:spcBef>
              <a:spcAft>
                <a:spcPts val="0"/>
              </a:spcAft>
              <a:buClr>
                <a:srgbClr val="888888"/>
              </a:buClr>
              <a:buSzPts val="1200"/>
              <a:buFont typeface="Calibri"/>
              <a:buNone/>
              <a:defRPr/>
            </a:lvl3pPr>
            <a:lvl4pPr marL="0" lvl="3" indent="0" algn="r">
              <a:spcBef>
                <a:spcPts val="0"/>
              </a:spcBef>
              <a:spcAft>
                <a:spcPts val="0"/>
              </a:spcAft>
              <a:buClr>
                <a:srgbClr val="888888"/>
              </a:buClr>
              <a:buSzPts val="1200"/>
              <a:buFont typeface="Calibri"/>
              <a:buNone/>
              <a:defRPr/>
            </a:lvl4pPr>
            <a:lvl5pPr marL="0" lvl="4" indent="0" algn="r">
              <a:spcBef>
                <a:spcPts val="0"/>
              </a:spcBef>
              <a:spcAft>
                <a:spcPts val="0"/>
              </a:spcAft>
              <a:buClr>
                <a:srgbClr val="888888"/>
              </a:buClr>
              <a:buSzPts val="1200"/>
              <a:buFont typeface="Calibri"/>
              <a:buNone/>
              <a:defRPr/>
            </a:lvl5pPr>
            <a:lvl6pPr marL="0" lvl="5" indent="0" algn="r">
              <a:spcBef>
                <a:spcPts val="0"/>
              </a:spcBef>
              <a:spcAft>
                <a:spcPts val="0"/>
              </a:spcAft>
              <a:buClr>
                <a:srgbClr val="888888"/>
              </a:buClr>
              <a:buSzPts val="1200"/>
              <a:buFont typeface="Calibri"/>
              <a:buNone/>
              <a:defRPr/>
            </a:lvl6pPr>
            <a:lvl7pPr marL="0" lvl="6" indent="0" algn="r">
              <a:spcBef>
                <a:spcPts val="0"/>
              </a:spcBef>
              <a:spcAft>
                <a:spcPts val="0"/>
              </a:spcAft>
              <a:buClr>
                <a:srgbClr val="888888"/>
              </a:buClr>
              <a:buSzPts val="1200"/>
              <a:buFont typeface="Calibri"/>
              <a:buNone/>
              <a:defRPr/>
            </a:lvl7pPr>
            <a:lvl8pPr marL="0" lvl="7" indent="0" algn="r">
              <a:spcBef>
                <a:spcPts val="0"/>
              </a:spcBef>
              <a:spcAft>
                <a:spcPts val="0"/>
              </a:spcAft>
              <a:buClr>
                <a:srgbClr val="888888"/>
              </a:buClr>
              <a:buSzPts val="1200"/>
              <a:buFont typeface="Calibri"/>
              <a:buNone/>
              <a:defRPr/>
            </a:lvl8pPr>
            <a:lvl9pPr marL="0" lvl="8" indent="0" algn="r">
              <a:spcBef>
                <a:spcPts val="0"/>
              </a:spcBef>
              <a:spcAft>
                <a:spcPts val="0"/>
              </a:spcAft>
              <a:buClr>
                <a:srgbClr val="888888"/>
              </a:buClr>
              <a:buSzPts val="12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2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2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1200"/>
              <a:buFont typeface="Calibri"/>
              <a:buNone/>
              <a:defRPr/>
            </a:lvl1pPr>
            <a:lvl2pPr marL="0" lvl="1" indent="0" algn="r">
              <a:spcBef>
                <a:spcPts val="0"/>
              </a:spcBef>
              <a:spcAft>
                <a:spcPts val="0"/>
              </a:spcAft>
              <a:buClr>
                <a:srgbClr val="888888"/>
              </a:buClr>
              <a:buSzPts val="1200"/>
              <a:buFont typeface="Calibri"/>
              <a:buNone/>
              <a:defRPr/>
            </a:lvl2pPr>
            <a:lvl3pPr marL="0" lvl="2" indent="0" algn="r">
              <a:spcBef>
                <a:spcPts val="0"/>
              </a:spcBef>
              <a:spcAft>
                <a:spcPts val="0"/>
              </a:spcAft>
              <a:buClr>
                <a:srgbClr val="888888"/>
              </a:buClr>
              <a:buSzPts val="1200"/>
              <a:buFont typeface="Calibri"/>
              <a:buNone/>
              <a:defRPr/>
            </a:lvl3pPr>
            <a:lvl4pPr marL="0" lvl="3" indent="0" algn="r">
              <a:spcBef>
                <a:spcPts val="0"/>
              </a:spcBef>
              <a:spcAft>
                <a:spcPts val="0"/>
              </a:spcAft>
              <a:buClr>
                <a:srgbClr val="888888"/>
              </a:buClr>
              <a:buSzPts val="1200"/>
              <a:buFont typeface="Calibri"/>
              <a:buNone/>
              <a:defRPr/>
            </a:lvl4pPr>
            <a:lvl5pPr marL="0" lvl="4" indent="0" algn="r">
              <a:spcBef>
                <a:spcPts val="0"/>
              </a:spcBef>
              <a:spcAft>
                <a:spcPts val="0"/>
              </a:spcAft>
              <a:buClr>
                <a:srgbClr val="888888"/>
              </a:buClr>
              <a:buSzPts val="1200"/>
              <a:buFont typeface="Calibri"/>
              <a:buNone/>
              <a:defRPr/>
            </a:lvl5pPr>
            <a:lvl6pPr marL="0" lvl="5" indent="0" algn="r">
              <a:spcBef>
                <a:spcPts val="0"/>
              </a:spcBef>
              <a:spcAft>
                <a:spcPts val="0"/>
              </a:spcAft>
              <a:buClr>
                <a:srgbClr val="888888"/>
              </a:buClr>
              <a:buSzPts val="1200"/>
              <a:buFont typeface="Calibri"/>
              <a:buNone/>
              <a:defRPr/>
            </a:lvl6pPr>
            <a:lvl7pPr marL="0" lvl="6" indent="0" algn="r">
              <a:spcBef>
                <a:spcPts val="0"/>
              </a:spcBef>
              <a:spcAft>
                <a:spcPts val="0"/>
              </a:spcAft>
              <a:buClr>
                <a:srgbClr val="888888"/>
              </a:buClr>
              <a:buSzPts val="1200"/>
              <a:buFont typeface="Calibri"/>
              <a:buNone/>
              <a:defRPr/>
            </a:lvl7pPr>
            <a:lvl8pPr marL="0" lvl="7" indent="0" algn="r">
              <a:spcBef>
                <a:spcPts val="0"/>
              </a:spcBef>
              <a:spcAft>
                <a:spcPts val="0"/>
              </a:spcAft>
              <a:buClr>
                <a:srgbClr val="888888"/>
              </a:buClr>
              <a:buSzPts val="1200"/>
              <a:buFont typeface="Calibri"/>
              <a:buNone/>
              <a:defRPr/>
            </a:lvl8pPr>
            <a:lvl9pPr marL="0" lvl="8" indent="0" algn="r">
              <a:spcBef>
                <a:spcPts val="0"/>
              </a:spcBef>
              <a:spcAft>
                <a:spcPts val="0"/>
              </a:spcAft>
              <a:buClr>
                <a:srgbClr val="888888"/>
              </a:buClr>
              <a:buSzPts val="12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1200"/>
              <a:buFont typeface="Calibri"/>
              <a:buNone/>
              <a:defRPr/>
            </a:lvl1pPr>
            <a:lvl2pPr marL="0" lvl="1" indent="0" algn="r">
              <a:spcBef>
                <a:spcPts val="0"/>
              </a:spcBef>
              <a:spcAft>
                <a:spcPts val="0"/>
              </a:spcAft>
              <a:buClr>
                <a:srgbClr val="888888"/>
              </a:buClr>
              <a:buSzPts val="1200"/>
              <a:buFont typeface="Calibri"/>
              <a:buNone/>
              <a:defRPr/>
            </a:lvl2pPr>
            <a:lvl3pPr marL="0" lvl="2" indent="0" algn="r">
              <a:spcBef>
                <a:spcPts val="0"/>
              </a:spcBef>
              <a:spcAft>
                <a:spcPts val="0"/>
              </a:spcAft>
              <a:buClr>
                <a:srgbClr val="888888"/>
              </a:buClr>
              <a:buSzPts val="1200"/>
              <a:buFont typeface="Calibri"/>
              <a:buNone/>
              <a:defRPr/>
            </a:lvl3pPr>
            <a:lvl4pPr marL="0" lvl="3" indent="0" algn="r">
              <a:spcBef>
                <a:spcPts val="0"/>
              </a:spcBef>
              <a:spcAft>
                <a:spcPts val="0"/>
              </a:spcAft>
              <a:buClr>
                <a:srgbClr val="888888"/>
              </a:buClr>
              <a:buSzPts val="1200"/>
              <a:buFont typeface="Calibri"/>
              <a:buNone/>
              <a:defRPr/>
            </a:lvl4pPr>
            <a:lvl5pPr marL="0" lvl="4" indent="0" algn="r">
              <a:spcBef>
                <a:spcPts val="0"/>
              </a:spcBef>
              <a:spcAft>
                <a:spcPts val="0"/>
              </a:spcAft>
              <a:buClr>
                <a:srgbClr val="888888"/>
              </a:buClr>
              <a:buSzPts val="1200"/>
              <a:buFont typeface="Calibri"/>
              <a:buNone/>
              <a:defRPr/>
            </a:lvl5pPr>
            <a:lvl6pPr marL="0" lvl="5" indent="0" algn="r">
              <a:spcBef>
                <a:spcPts val="0"/>
              </a:spcBef>
              <a:spcAft>
                <a:spcPts val="0"/>
              </a:spcAft>
              <a:buClr>
                <a:srgbClr val="888888"/>
              </a:buClr>
              <a:buSzPts val="1200"/>
              <a:buFont typeface="Calibri"/>
              <a:buNone/>
              <a:defRPr/>
            </a:lvl6pPr>
            <a:lvl7pPr marL="0" lvl="6" indent="0" algn="r">
              <a:spcBef>
                <a:spcPts val="0"/>
              </a:spcBef>
              <a:spcAft>
                <a:spcPts val="0"/>
              </a:spcAft>
              <a:buClr>
                <a:srgbClr val="888888"/>
              </a:buClr>
              <a:buSzPts val="1200"/>
              <a:buFont typeface="Calibri"/>
              <a:buNone/>
              <a:defRPr/>
            </a:lvl7pPr>
            <a:lvl8pPr marL="0" lvl="7" indent="0" algn="r">
              <a:spcBef>
                <a:spcPts val="0"/>
              </a:spcBef>
              <a:spcAft>
                <a:spcPts val="0"/>
              </a:spcAft>
              <a:buClr>
                <a:srgbClr val="888888"/>
              </a:buClr>
              <a:buSzPts val="1200"/>
              <a:buFont typeface="Calibri"/>
              <a:buNone/>
              <a:defRPr/>
            </a:lvl8pPr>
            <a:lvl9pPr marL="0" lvl="8" indent="0" algn="r">
              <a:spcBef>
                <a:spcPts val="0"/>
              </a:spcBef>
              <a:spcAft>
                <a:spcPts val="0"/>
              </a:spcAft>
              <a:buClr>
                <a:srgbClr val="888888"/>
              </a:buClr>
              <a:buSzPts val="12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4"/>
        <p:cNvGrpSpPr/>
        <p:nvPr/>
      </p:nvGrpSpPr>
      <p:grpSpPr>
        <a:xfrm>
          <a:off x="0" y="0"/>
          <a:ext cx="0" cy="0"/>
          <a:chOff x="0" y="0"/>
          <a:chExt cx="0" cy="0"/>
        </a:xfrm>
      </p:grpSpPr>
      <p:sp>
        <p:nvSpPr>
          <p:cNvPr id="35" name="Google Shape;35;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3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1200"/>
              <a:buFont typeface="Calibri"/>
              <a:buNone/>
              <a:defRPr/>
            </a:lvl1pPr>
            <a:lvl2pPr marL="0" lvl="1" indent="0" algn="r">
              <a:spcBef>
                <a:spcPts val="0"/>
              </a:spcBef>
              <a:spcAft>
                <a:spcPts val="0"/>
              </a:spcAft>
              <a:buClr>
                <a:srgbClr val="888888"/>
              </a:buClr>
              <a:buSzPts val="1200"/>
              <a:buFont typeface="Calibri"/>
              <a:buNone/>
              <a:defRPr/>
            </a:lvl2pPr>
            <a:lvl3pPr marL="0" lvl="2" indent="0" algn="r">
              <a:spcBef>
                <a:spcPts val="0"/>
              </a:spcBef>
              <a:spcAft>
                <a:spcPts val="0"/>
              </a:spcAft>
              <a:buClr>
                <a:srgbClr val="888888"/>
              </a:buClr>
              <a:buSzPts val="1200"/>
              <a:buFont typeface="Calibri"/>
              <a:buNone/>
              <a:defRPr/>
            </a:lvl3pPr>
            <a:lvl4pPr marL="0" lvl="3" indent="0" algn="r">
              <a:spcBef>
                <a:spcPts val="0"/>
              </a:spcBef>
              <a:spcAft>
                <a:spcPts val="0"/>
              </a:spcAft>
              <a:buClr>
                <a:srgbClr val="888888"/>
              </a:buClr>
              <a:buSzPts val="1200"/>
              <a:buFont typeface="Calibri"/>
              <a:buNone/>
              <a:defRPr/>
            </a:lvl4pPr>
            <a:lvl5pPr marL="0" lvl="4" indent="0" algn="r">
              <a:spcBef>
                <a:spcPts val="0"/>
              </a:spcBef>
              <a:spcAft>
                <a:spcPts val="0"/>
              </a:spcAft>
              <a:buClr>
                <a:srgbClr val="888888"/>
              </a:buClr>
              <a:buSzPts val="1200"/>
              <a:buFont typeface="Calibri"/>
              <a:buNone/>
              <a:defRPr/>
            </a:lvl5pPr>
            <a:lvl6pPr marL="0" lvl="5" indent="0" algn="r">
              <a:spcBef>
                <a:spcPts val="0"/>
              </a:spcBef>
              <a:spcAft>
                <a:spcPts val="0"/>
              </a:spcAft>
              <a:buClr>
                <a:srgbClr val="888888"/>
              </a:buClr>
              <a:buSzPts val="1200"/>
              <a:buFont typeface="Calibri"/>
              <a:buNone/>
              <a:defRPr/>
            </a:lvl6pPr>
            <a:lvl7pPr marL="0" lvl="6" indent="0" algn="r">
              <a:spcBef>
                <a:spcPts val="0"/>
              </a:spcBef>
              <a:spcAft>
                <a:spcPts val="0"/>
              </a:spcAft>
              <a:buClr>
                <a:srgbClr val="888888"/>
              </a:buClr>
              <a:buSzPts val="1200"/>
              <a:buFont typeface="Calibri"/>
              <a:buNone/>
              <a:defRPr/>
            </a:lvl7pPr>
            <a:lvl8pPr marL="0" lvl="7" indent="0" algn="r">
              <a:spcBef>
                <a:spcPts val="0"/>
              </a:spcBef>
              <a:spcAft>
                <a:spcPts val="0"/>
              </a:spcAft>
              <a:buClr>
                <a:srgbClr val="888888"/>
              </a:buClr>
              <a:buSzPts val="1200"/>
              <a:buFont typeface="Calibri"/>
              <a:buNone/>
              <a:defRPr/>
            </a:lvl8pPr>
            <a:lvl9pPr marL="0" lvl="8" indent="0" algn="r">
              <a:spcBef>
                <a:spcPts val="0"/>
              </a:spcBef>
              <a:spcAft>
                <a:spcPts val="0"/>
              </a:spcAft>
              <a:buClr>
                <a:srgbClr val="888888"/>
              </a:buClr>
              <a:buSzPts val="12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32"/>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32"/>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4" name="Google Shape;44;p32"/>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32"/>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3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1200"/>
              <a:buFont typeface="Calibri"/>
              <a:buNone/>
              <a:defRPr/>
            </a:lvl1pPr>
            <a:lvl2pPr marL="0" lvl="1" indent="0" algn="r">
              <a:spcBef>
                <a:spcPts val="0"/>
              </a:spcBef>
              <a:spcAft>
                <a:spcPts val="0"/>
              </a:spcAft>
              <a:buClr>
                <a:srgbClr val="888888"/>
              </a:buClr>
              <a:buSzPts val="1200"/>
              <a:buFont typeface="Calibri"/>
              <a:buNone/>
              <a:defRPr/>
            </a:lvl2pPr>
            <a:lvl3pPr marL="0" lvl="2" indent="0" algn="r">
              <a:spcBef>
                <a:spcPts val="0"/>
              </a:spcBef>
              <a:spcAft>
                <a:spcPts val="0"/>
              </a:spcAft>
              <a:buClr>
                <a:srgbClr val="888888"/>
              </a:buClr>
              <a:buSzPts val="1200"/>
              <a:buFont typeface="Calibri"/>
              <a:buNone/>
              <a:defRPr/>
            </a:lvl3pPr>
            <a:lvl4pPr marL="0" lvl="3" indent="0" algn="r">
              <a:spcBef>
                <a:spcPts val="0"/>
              </a:spcBef>
              <a:spcAft>
                <a:spcPts val="0"/>
              </a:spcAft>
              <a:buClr>
                <a:srgbClr val="888888"/>
              </a:buClr>
              <a:buSzPts val="1200"/>
              <a:buFont typeface="Calibri"/>
              <a:buNone/>
              <a:defRPr/>
            </a:lvl4pPr>
            <a:lvl5pPr marL="0" lvl="4" indent="0" algn="r">
              <a:spcBef>
                <a:spcPts val="0"/>
              </a:spcBef>
              <a:spcAft>
                <a:spcPts val="0"/>
              </a:spcAft>
              <a:buClr>
                <a:srgbClr val="888888"/>
              </a:buClr>
              <a:buSzPts val="1200"/>
              <a:buFont typeface="Calibri"/>
              <a:buNone/>
              <a:defRPr/>
            </a:lvl5pPr>
            <a:lvl6pPr marL="0" lvl="5" indent="0" algn="r">
              <a:spcBef>
                <a:spcPts val="0"/>
              </a:spcBef>
              <a:spcAft>
                <a:spcPts val="0"/>
              </a:spcAft>
              <a:buClr>
                <a:srgbClr val="888888"/>
              </a:buClr>
              <a:buSzPts val="1200"/>
              <a:buFont typeface="Calibri"/>
              <a:buNone/>
              <a:defRPr/>
            </a:lvl6pPr>
            <a:lvl7pPr marL="0" lvl="6" indent="0" algn="r">
              <a:spcBef>
                <a:spcPts val="0"/>
              </a:spcBef>
              <a:spcAft>
                <a:spcPts val="0"/>
              </a:spcAft>
              <a:buClr>
                <a:srgbClr val="888888"/>
              </a:buClr>
              <a:buSzPts val="1200"/>
              <a:buFont typeface="Calibri"/>
              <a:buNone/>
              <a:defRPr/>
            </a:lvl7pPr>
            <a:lvl8pPr marL="0" lvl="7" indent="0" algn="r">
              <a:spcBef>
                <a:spcPts val="0"/>
              </a:spcBef>
              <a:spcAft>
                <a:spcPts val="0"/>
              </a:spcAft>
              <a:buClr>
                <a:srgbClr val="888888"/>
              </a:buClr>
              <a:buSzPts val="1200"/>
              <a:buFont typeface="Calibri"/>
              <a:buNone/>
              <a:defRPr/>
            </a:lvl8pPr>
            <a:lvl9pPr marL="0" lvl="8" indent="0" algn="r">
              <a:spcBef>
                <a:spcPts val="0"/>
              </a:spcBef>
              <a:spcAft>
                <a:spcPts val="0"/>
              </a:spcAft>
              <a:buClr>
                <a:srgbClr val="888888"/>
              </a:buClr>
              <a:buSzPts val="12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1200"/>
              <a:buFont typeface="Calibri"/>
              <a:buNone/>
              <a:defRPr/>
            </a:lvl1pPr>
            <a:lvl2pPr marL="0" lvl="1" indent="0" algn="r">
              <a:spcBef>
                <a:spcPts val="0"/>
              </a:spcBef>
              <a:spcAft>
                <a:spcPts val="0"/>
              </a:spcAft>
              <a:buClr>
                <a:srgbClr val="888888"/>
              </a:buClr>
              <a:buSzPts val="1200"/>
              <a:buFont typeface="Calibri"/>
              <a:buNone/>
              <a:defRPr/>
            </a:lvl2pPr>
            <a:lvl3pPr marL="0" lvl="2" indent="0" algn="r">
              <a:spcBef>
                <a:spcPts val="0"/>
              </a:spcBef>
              <a:spcAft>
                <a:spcPts val="0"/>
              </a:spcAft>
              <a:buClr>
                <a:srgbClr val="888888"/>
              </a:buClr>
              <a:buSzPts val="1200"/>
              <a:buFont typeface="Calibri"/>
              <a:buNone/>
              <a:defRPr/>
            </a:lvl3pPr>
            <a:lvl4pPr marL="0" lvl="3" indent="0" algn="r">
              <a:spcBef>
                <a:spcPts val="0"/>
              </a:spcBef>
              <a:spcAft>
                <a:spcPts val="0"/>
              </a:spcAft>
              <a:buClr>
                <a:srgbClr val="888888"/>
              </a:buClr>
              <a:buSzPts val="1200"/>
              <a:buFont typeface="Calibri"/>
              <a:buNone/>
              <a:defRPr/>
            </a:lvl4pPr>
            <a:lvl5pPr marL="0" lvl="4" indent="0" algn="r">
              <a:spcBef>
                <a:spcPts val="0"/>
              </a:spcBef>
              <a:spcAft>
                <a:spcPts val="0"/>
              </a:spcAft>
              <a:buClr>
                <a:srgbClr val="888888"/>
              </a:buClr>
              <a:buSzPts val="1200"/>
              <a:buFont typeface="Calibri"/>
              <a:buNone/>
              <a:defRPr/>
            </a:lvl5pPr>
            <a:lvl6pPr marL="0" lvl="5" indent="0" algn="r">
              <a:spcBef>
                <a:spcPts val="0"/>
              </a:spcBef>
              <a:spcAft>
                <a:spcPts val="0"/>
              </a:spcAft>
              <a:buClr>
                <a:srgbClr val="888888"/>
              </a:buClr>
              <a:buSzPts val="1200"/>
              <a:buFont typeface="Calibri"/>
              <a:buNone/>
              <a:defRPr/>
            </a:lvl6pPr>
            <a:lvl7pPr marL="0" lvl="6" indent="0" algn="r">
              <a:spcBef>
                <a:spcPts val="0"/>
              </a:spcBef>
              <a:spcAft>
                <a:spcPts val="0"/>
              </a:spcAft>
              <a:buClr>
                <a:srgbClr val="888888"/>
              </a:buClr>
              <a:buSzPts val="1200"/>
              <a:buFont typeface="Calibri"/>
              <a:buNone/>
              <a:defRPr/>
            </a:lvl7pPr>
            <a:lvl8pPr marL="0" lvl="7" indent="0" algn="r">
              <a:spcBef>
                <a:spcPts val="0"/>
              </a:spcBef>
              <a:spcAft>
                <a:spcPts val="0"/>
              </a:spcAft>
              <a:buClr>
                <a:srgbClr val="888888"/>
              </a:buClr>
              <a:buSzPts val="1200"/>
              <a:buFont typeface="Calibri"/>
              <a:buNone/>
              <a:defRPr/>
            </a:lvl8pPr>
            <a:lvl9pPr marL="0" lvl="8" indent="0" algn="r">
              <a:spcBef>
                <a:spcPts val="0"/>
              </a:spcBef>
              <a:spcAft>
                <a:spcPts val="0"/>
              </a:spcAft>
              <a:buClr>
                <a:srgbClr val="888888"/>
              </a:buClr>
              <a:buSzPts val="12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3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3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1200"/>
              <a:buFont typeface="Calibri"/>
              <a:buNone/>
              <a:defRPr/>
            </a:lvl1pPr>
            <a:lvl2pPr marL="0" lvl="1" indent="0" algn="r">
              <a:spcBef>
                <a:spcPts val="0"/>
              </a:spcBef>
              <a:spcAft>
                <a:spcPts val="0"/>
              </a:spcAft>
              <a:buClr>
                <a:srgbClr val="888888"/>
              </a:buClr>
              <a:buSzPts val="1200"/>
              <a:buFont typeface="Calibri"/>
              <a:buNone/>
              <a:defRPr/>
            </a:lvl2pPr>
            <a:lvl3pPr marL="0" lvl="2" indent="0" algn="r">
              <a:spcBef>
                <a:spcPts val="0"/>
              </a:spcBef>
              <a:spcAft>
                <a:spcPts val="0"/>
              </a:spcAft>
              <a:buClr>
                <a:srgbClr val="888888"/>
              </a:buClr>
              <a:buSzPts val="1200"/>
              <a:buFont typeface="Calibri"/>
              <a:buNone/>
              <a:defRPr/>
            </a:lvl3pPr>
            <a:lvl4pPr marL="0" lvl="3" indent="0" algn="r">
              <a:spcBef>
                <a:spcPts val="0"/>
              </a:spcBef>
              <a:spcAft>
                <a:spcPts val="0"/>
              </a:spcAft>
              <a:buClr>
                <a:srgbClr val="888888"/>
              </a:buClr>
              <a:buSzPts val="1200"/>
              <a:buFont typeface="Calibri"/>
              <a:buNone/>
              <a:defRPr/>
            </a:lvl4pPr>
            <a:lvl5pPr marL="0" lvl="4" indent="0" algn="r">
              <a:spcBef>
                <a:spcPts val="0"/>
              </a:spcBef>
              <a:spcAft>
                <a:spcPts val="0"/>
              </a:spcAft>
              <a:buClr>
                <a:srgbClr val="888888"/>
              </a:buClr>
              <a:buSzPts val="1200"/>
              <a:buFont typeface="Calibri"/>
              <a:buNone/>
              <a:defRPr/>
            </a:lvl5pPr>
            <a:lvl6pPr marL="0" lvl="5" indent="0" algn="r">
              <a:spcBef>
                <a:spcPts val="0"/>
              </a:spcBef>
              <a:spcAft>
                <a:spcPts val="0"/>
              </a:spcAft>
              <a:buClr>
                <a:srgbClr val="888888"/>
              </a:buClr>
              <a:buSzPts val="1200"/>
              <a:buFont typeface="Calibri"/>
              <a:buNone/>
              <a:defRPr/>
            </a:lvl6pPr>
            <a:lvl7pPr marL="0" lvl="6" indent="0" algn="r">
              <a:spcBef>
                <a:spcPts val="0"/>
              </a:spcBef>
              <a:spcAft>
                <a:spcPts val="0"/>
              </a:spcAft>
              <a:buClr>
                <a:srgbClr val="888888"/>
              </a:buClr>
              <a:buSzPts val="1200"/>
              <a:buFont typeface="Calibri"/>
              <a:buNone/>
              <a:defRPr/>
            </a:lvl7pPr>
            <a:lvl8pPr marL="0" lvl="7" indent="0" algn="r">
              <a:spcBef>
                <a:spcPts val="0"/>
              </a:spcBef>
              <a:spcAft>
                <a:spcPts val="0"/>
              </a:spcAft>
              <a:buClr>
                <a:srgbClr val="888888"/>
              </a:buClr>
              <a:buSzPts val="1200"/>
              <a:buFont typeface="Calibri"/>
              <a:buNone/>
              <a:defRPr/>
            </a:lvl8pPr>
            <a:lvl9pPr marL="0" lvl="8" indent="0" algn="r">
              <a:spcBef>
                <a:spcPts val="0"/>
              </a:spcBef>
              <a:spcAft>
                <a:spcPts val="0"/>
              </a:spcAft>
              <a:buClr>
                <a:srgbClr val="888888"/>
              </a:buClr>
              <a:buSzPts val="12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35"/>
          <p:cNvSpPr>
            <a:spLocks noGrp="1"/>
          </p:cNvSpPr>
          <p:nvPr>
            <p:ph type="pic" idx="2"/>
          </p:nvPr>
        </p:nvSpPr>
        <p:spPr>
          <a:xfrm>
            <a:off x="5183188" y="987425"/>
            <a:ext cx="6172200" cy="4873625"/>
          </a:xfrm>
          <a:prstGeom prst="rect">
            <a:avLst/>
          </a:prstGeom>
          <a:noFill/>
          <a:ln>
            <a:noFill/>
          </a:ln>
        </p:spPr>
      </p:sp>
      <p:sp>
        <p:nvSpPr>
          <p:cNvPr id="64" name="Google Shape;64;p3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1200"/>
              <a:buFont typeface="Calibri"/>
              <a:buNone/>
              <a:defRPr/>
            </a:lvl1pPr>
            <a:lvl2pPr marL="0" lvl="1" indent="0" algn="r">
              <a:spcBef>
                <a:spcPts val="0"/>
              </a:spcBef>
              <a:spcAft>
                <a:spcPts val="0"/>
              </a:spcAft>
              <a:buClr>
                <a:srgbClr val="888888"/>
              </a:buClr>
              <a:buSzPts val="1200"/>
              <a:buFont typeface="Calibri"/>
              <a:buNone/>
              <a:defRPr/>
            </a:lvl2pPr>
            <a:lvl3pPr marL="0" lvl="2" indent="0" algn="r">
              <a:spcBef>
                <a:spcPts val="0"/>
              </a:spcBef>
              <a:spcAft>
                <a:spcPts val="0"/>
              </a:spcAft>
              <a:buClr>
                <a:srgbClr val="888888"/>
              </a:buClr>
              <a:buSzPts val="1200"/>
              <a:buFont typeface="Calibri"/>
              <a:buNone/>
              <a:defRPr/>
            </a:lvl3pPr>
            <a:lvl4pPr marL="0" lvl="3" indent="0" algn="r">
              <a:spcBef>
                <a:spcPts val="0"/>
              </a:spcBef>
              <a:spcAft>
                <a:spcPts val="0"/>
              </a:spcAft>
              <a:buClr>
                <a:srgbClr val="888888"/>
              </a:buClr>
              <a:buSzPts val="1200"/>
              <a:buFont typeface="Calibri"/>
              <a:buNone/>
              <a:defRPr/>
            </a:lvl4pPr>
            <a:lvl5pPr marL="0" lvl="4" indent="0" algn="r">
              <a:spcBef>
                <a:spcPts val="0"/>
              </a:spcBef>
              <a:spcAft>
                <a:spcPts val="0"/>
              </a:spcAft>
              <a:buClr>
                <a:srgbClr val="888888"/>
              </a:buClr>
              <a:buSzPts val="1200"/>
              <a:buFont typeface="Calibri"/>
              <a:buNone/>
              <a:defRPr/>
            </a:lvl5pPr>
            <a:lvl6pPr marL="0" lvl="5" indent="0" algn="r">
              <a:spcBef>
                <a:spcPts val="0"/>
              </a:spcBef>
              <a:spcAft>
                <a:spcPts val="0"/>
              </a:spcAft>
              <a:buClr>
                <a:srgbClr val="888888"/>
              </a:buClr>
              <a:buSzPts val="1200"/>
              <a:buFont typeface="Calibri"/>
              <a:buNone/>
              <a:defRPr/>
            </a:lvl6pPr>
            <a:lvl7pPr marL="0" lvl="6" indent="0" algn="r">
              <a:spcBef>
                <a:spcPts val="0"/>
              </a:spcBef>
              <a:spcAft>
                <a:spcPts val="0"/>
              </a:spcAft>
              <a:buClr>
                <a:srgbClr val="888888"/>
              </a:buClr>
              <a:buSzPts val="1200"/>
              <a:buFont typeface="Calibri"/>
              <a:buNone/>
              <a:defRPr/>
            </a:lvl7pPr>
            <a:lvl8pPr marL="0" lvl="7" indent="0" algn="r">
              <a:spcBef>
                <a:spcPts val="0"/>
              </a:spcBef>
              <a:spcAft>
                <a:spcPts val="0"/>
              </a:spcAft>
              <a:buClr>
                <a:srgbClr val="888888"/>
              </a:buClr>
              <a:buSzPts val="1200"/>
              <a:buFont typeface="Calibri"/>
              <a:buNone/>
              <a:defRPr/>
            </a:lvl8pPr>
            <a:lvl9pPr marL="0" lvl="8" indent="0" algn="r">
              <a:spcBef>
                <a:spcPts val="0"/>
              </a:spcBef>
              <a:spcAft>
                <a:spcPts val="0"/>
              </a:spcAft>
              <a:buClr>
                <a:srgbClr val="888888"/>
              </a:buClr>
              <a:buSzPts val="12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microsoft.com/office/2007/relationships/media" Target="../media/media23.m4a"/><Relationship Id="rId7" Type="http://schemas.openxmlformats.org/officeDocument/2006/relationships/image" Target="../media/image2.png"/><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notesSlide" Target="../notesSlides/notesSlide22.xml"/><Relationship Id="rId5" Type="http://schemas.openxmlformats.org/officeDocument/2006/relationships/slideLayout" Target="../slideLayouts/slideLayout3.xml"/><Relationship Id="rId4" Type="http://schemas.openxmlformats.org/officeDocument/2006/relationships/audio" Target="../media/media23.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
        <p:cNvGrpSpPr/>
        <p:nvPr/>
      </p:nvGrpSpPr>
      <p:grpSpPr>
        <a:xfrm>
          <a:off x="0" y="0"/>
          <a:ext cx="0" cy="0"/>
          <a:chOff x="0" y="0"/>
          <a:chExt cx="0" cy="0"/>
        </a:xfrm>
      </p:grpSpPr>
      <p:sp>
        <p:nvSpPr>
          <p:cNvPr id="84" name="Google Shape;84;p1"/>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85" name="Google Shape;85;p1"/>
          <p:cNvGrpSpPr/>
          <p:nvPr/>
        </p:nvGrpSpPr>
        <p:grpSpPr>
          <a:xfrm rot="5400000">
            <a:off x="-1884544" y="2265762"/>
            <a:ext cx="6329167" cy="2547872"/>
            <a:chOff x="-2412483" y="5117355"/>
            <a:chExt cx="4342728" cy="1748210"/>
          </a:xfrm>
        </p:grpSpPr>
        <p:sp>
          <p:nvSpPr>
            <p:cNvPr id="86" name="Google Shape;86;p1"/>
            <p:cNvSpPr/>
            <p:nvPr/>
          </p:nvSpPr>
          <p:spPr>
            <a:xfrm>
              <a:off x="-1566174" y="5117355"/>
              <a:ext cx="3496419" cy="1748210"/>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7" name="Google Shape;87;p1"/>
            <p:cNvSpPr/>
            <p:nvPr/>
          </p:nvSpPr>
          <p:spPr>
            <a:xfrm>
              <a:off x="-2412483" y="6202815"/>
              <a:ext cx="1325500" cy="662750"/>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88" name="Google Shape;88;p1"/>
          <p:cNvSpPr/>
          <p:nvPr/>
        </p:nvSpPr>
        <p:spPr>
          <a:xfrm rot="2700000">
            <a:off x="7883073" y="-1094168"/>
            <a:ext cx="4864676" cy="3807333"/>
          </a:xfrm>
          <a:custGeom>
            <a:avLst/>
            <a:gdLst/>
            <a:ahLst/>
            <a:cxnLst/>
            <a:rect l="l" t="t" r="r" b="b"/>
            <a:pathLst>
              <a:path w="4864676" h="3807333" extrusionOk="0">
                <a:moveTo>
                  <a:pt x="0" y="3191201"/>
                </a:moveTo>
                <a:lnTo>
                  <a:pt x="3191202" y="0"/>
                </a:lnTo>
                <a:lnTo>
                  <a:pt x="4864676" y="1673474"/>
                </a:lnTo>
                <a:lnTo>
                  <a:pt x="4864676" y="3807333"/>
                </a:lnTo>
                <a:lnTo>
                  <a:pt x="0" y="3807333"/>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9" name="Google Shape;89;p1"/>
          <p:cNvSpPr/>
          <p:nvPr/>
        </p:nvSpPr>
        <p:spPr>
          <a:xfrm rot="2700000">
            <a:off x="11283537" y="3632636"/>
            <a:ext cx="1185708" cy="1185708"/>
          </a:xfrm>
          <a:custGeom>
            <a:avLst/>
            <a:gdLst/>
            <a:ahLst/>
            <a:cxnLst/>
            <a:rect l="l" t="t" r="r" b="b"/>
            <a:pathLst>
              <a:path w="1185708" h="1185708" extrusionOk="0">
                <a:moveTo>
                  <a:pt x="0" y="0"/>
                </a:moveTo>
                <a:lnTo>
                  <a:pt x="454971" y="0"/>
                </a:lnTo>
                <a:lnTo>
                  <a:pt x="1185708" y="730737"/>
                </a:lnTo>
                <a:lnTo>
                  <a:pt x="1185708" y="1185708"/>
                </a:lnTo>
                <a:lnTo>
                  <a:pt x="0" y="1185708"/>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p:cNvSpPr/>
          <p:nvPr/>
        </p:nvSpPr>
        <p:spPr>
          <a:xfrm rot="2700000">
            <a:off x="2303927" y="5624986"/>
            <a:ext cx="989294" cy="989294"/>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p:cNvSpPr/>
          <p:nvPr/>
        </p:nvSpPr>
        <p:spPr>
          <a:xfrm rot="2700000">
            <a:off x="3401312" y="-723949"/>
            <a:ext cx="5389379" cy="5389379"/>
          </a:xfrm>
          <a:custGeom>
            <a:avLst/>
            <a:gdLst/>
            <a:ahLst/>
            <a:cxnLst/>
            <a:rect l="l" t="t" r="r" b="b"/>
            <a:pathLst>
              <a:path w="5389379" h="5389379" extrusionOk="0">
                <a:moveTo>
                  <a:pt x="0" y="2602331"/>
                </a:moveTo>
                <a:lnTo>
                  <a:pt x="2602331" y="0"/>
                </a:lnTo>
                <a:lnTo>
                  <a:pt x="5389379" y="0"/>
                </a:lnTo>
                <a:lnTo>
                  <a:pt x="5389379" y="5389379"/>
                </a:lnTo>
                <a:lnTo>
                  <a:pt x="0" y="5389379"/>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2" name="Google Shape;92;p1" descr="Red blood cells suspended in mid-air"/>
          <p:cNvPicPr preferRelativeResize="0"/>
          <p:nvPr/>
        </p:nvPicPr>
        <p:blipFill rotWithShape="1">
          <a:blip r:embed="rId5">
            <a:alphaModFix amt="30000"/>
          </a:blip>
          <a:srcRect l="4218" r="13388" b="-2"/>
          <a:stretch/>
        </p:blipFill>
        <p:spPr>
          <a:xfrm>
            <a:off x="2285136" y="10"/>
            <a:ext cx="7621733" cy="5781597"/>
          </a:xfrm>
          <a:custGeom>
            <a:avLst/>
            <a:gdLst/>
            <a:ahLst/>
            <a:cxnLst/>
            <a:rect l="l" t="t" r="r" b="b"/>
            <a:pathLst>
              <a:path w="7621733" h="5781607" extrusionOk="0">
                <a:moveTo>
                  <a:pt x="1970741" y="0"/>
                </a:moveTo>
                <a:lnTo>
                  <a:pt x="5650993" y="0"/>
                </a:lnTo>
                <a:lnTo>
                  <a:pt x="7621733" y="1970741"/>
                </a:lnTo>
                <a:lnTo>
                  <a:pt x="3810867" y="5781607"/>
                </a:lnTo>
                <a:lnTo>
                  <a:pt x="0" y="1970741"/>
                </a:lnTo>
                <a:close/>
              </a:path>
            </a:pathLst>
          </a:custGeom>
          <a:noFill/>
          <a:ln>
            <a:noFill/>
          </a:ln>
        </p:spPr>
      </p:pic>
      <p:sp>
        <p:nvSpPr>
          <p:cNvPr id="93" name="Google Shape;93;p1"/>
          <p:cNvSpPr/>
          <p:nvPr/>
        </p:nvSpPr>
        <p:spPr>
          <a:xfrm rot="2700000">
            <a:off x="2700284" y="-1424977"/>
            <a:ext cx="6791435" cy="6791435"/>
          </a:xfrm>
          <a:custGeom>
            <a:avLst/>
            <a:gdLst/>
            <a:ahLst/>
            <a:cxnLst/>
            <a:rect l="l" t="t" r="r" b="b"/>
            <a:pathLst>
              <a:path w="6791435" h="6791435" extrusionOk="0">
                <a:moveTo>
                  <a:pt x="0" y="4004387"/>
                </a:moveTo>
                <a:lnTo>
                  <a:pt x="81158" y="3923229"/>
                </a:lnTo>
                <a:lnTo>
                  <a:pt x="81158" y="6710277"/>
                </a:lnTo>
                <a:lnTo>
                  <a:pt x="6710277" y="6710277"/>
                </a:lnTo>
                <a:lnTo>
                  <a:pt x="6710277" y="81158"/>
                </a:lnTo>
                <a:lnTo>
                  <a:pt x="3923229" y="81158"/>
                </a:lnTo>
                <a:lnTo>
                  <a:pt x="4004387" y="0"/>
                </a:lnTo>
                <a:lnTo>
                  <a:pt x="6791435" y="0"/>
                </a:lnTo>
                <a:lnTo>
                  <a:pt x="6791435" y="6791435"/>
                </a:lnTo>
                <a:lnTo>
                  <a:pt x="0" y="6791435"/>
                </a:lnTo>
                <a:close/>
              </a:path>
            </a:pathLst>
          </a:custGeom>
          <a:solidFill>
            <a:srgbClr val="FFFFFF">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94" name="Google Shape;94;p1"/>
          <p:cNvSpPr txBox="1">
            <a:spLocks noGrp="1"/>
          </p:cNvSpPr>
          <p:nvPr>
            <p:ph type="subTitle" idx="1"/>
          </p:nvPr>
        </p:nvSpPr>
        <p:spPr>
          <a:xfrm>
            <a:off x="3986511" y="3992925"/>
            <a:ext cx="4316627" cy="103944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600"/>
              </a:spcAft>
              <a:buClr>
                <a:schemeClr val="dk1"/>
              </a:buClr>
              <a:buSzPts val="2400"/>
              <a:buNone/>
            </a:pPr>
            <a:r>
              <a:rPr lang="en-US" sz="2000" dirty="0">
                <a:solidFill>
                  <a:srgbClr val="080808"/>
                </a:solidFill>
              </a:rPr>
              <a:t>Tianzhu Li,  Kai Sun, </a:t>
            </a:r>
            <a:r>
              <a:rPr lang="en-US" sz="2000" dirty="0" err="1">
                <a:solidFill>
                  <a:srgbClr val="080808"/>
                </a:solidFill>
              </a:rPr>
              <a:t>ShouTzu</a:t>
            </a:r>
            <a:r>
              <a:rPr lang="en-US" sz="2000" dirty="0">
                <a:solidFill>
                  <a:srgbClr val="080808"/>
                </a:solidFill>
              </a:rPr>
              <a:t> Han    August 10, 2022</a:t>
            </a:r>
            <a:endParaRPr dirty="0"/>
          </a:p>
        </p:txBody>
      </p:sp>
      <p:sp>
        <p:nvSpPr>
          <p:cNvPr id="95" name="Google Shape;95;p1"/>
          <p:cNvSpPr txBox="1">
            <a:spLocks noGrp="1"/>
          </p:cNvSpPr>
          <p:nvPr>
            <p:ph type="ctrTitle"/>
          </p:nvPr>
        </p:nvSpPr>
        <p:spPr>
          <a:xfrm>
            <a:off x="2820448" y="1634292"/>
            <a:ext cx="6483996" cy="2384249"/>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5400"/>
              <a:buFont typeface="Calibri"/>
              <a:buNone/>
            </a:pPr>
            <a:r>
              <a:rPr lang="en-US" sz="5400" b="1">
                <a:solidFill>
                  <a:srgbClr val="080808"/>
                </a:solidFill>
              </a:rPr>
              <a:t>Blood Donation Management System Database</a:t>
            </a:r>
            <a:endParaRPr/>
          </a:p>
        </p:txBody>
      </p:sp>
      <p:sp>
        <p:nvSpPr>
          <p:cNvPr id="96" name="Google Shape;96;p1"/>
          <p:cNvSpPr/>
          <p:nvPr/>
        </p:nvSpPr>
        <p:spPr>
          <a:xfrm>
            <a:off x="2167461" y="5398157"/>
            <a:ext cx="2934814" cy="1467407"/>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7" name="Google Shape;97;p1"/>
          <p:cNvSpPr/>
          <p:nvPr/>
        </p:nvSpPr>
        <p:spPr>
          <a:xfrm>
            <a:off x="8695580" y="5117355"/>
            <a:ext cx="3496419" cy="1748210"/>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8" name="Google Shape;98;p1"/>
          <p:cNvSpPr/>
          <p:nvPr/>
        </p:nvSpPr>
        <p:spPr>
          <a:xfrm>
            <a:off x="7849271" y="5949259"/>
            <a:ext cx="1832612" cy="916306"/>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8" name="Recorded Sound">
            <a:hlinkClick r:id="" action="ppaction://media"/>
            <a:extLst>
              <a:ext uri="{FF2B5EF4-FFF2-40B4-BE49-F238E27FC236}">
                <a16:creationId xmlns:a16="http://schemas.microsoft.com/office/drawing/2014/main" id="{E17D9AFD-6CA5-4068-9EB9-71C5CE1257F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28615" y="73141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612"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6"/>
        <p:cNvGrpSpPr/>
        <p:nvPr/>
      </p:nvGrpSpPr>
      <p:grpSpPr>
        <a:xfrm>
          <a:off x="0" y="0"/>
          <a:ext cx="0" cy="0"/>
          <a:chOff x="0" y="0"/>
          <a:chExt cx="0" cy="0"/>
        </a:xfrm>
      </p:grpSpPr>
      <p:sp>
        <p:nvSpPr>
          <p:cNvPr id="217" name="Google Shape;217;p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18" name="Google Shape;218;p9"/>
          <p:cNvSpPr txBox="1">
            <a:spLocks noGrp="1"/>
          </p:cNvSpPr>
          <p:nvPr>
            <p:ph type="title"/>
          </p:nvPr>
        </p:nvSpPr>
        <p:spPr>
          <a:xfrm>
            <a:off x="6412121" y="321734"/>
            <a:ext cx="5136412"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a:solidFill>
                  <a:schemeClr val="dk1"/>
                </a:solidFill>
                <a:latin typeface="Calibri"/>
                <a:ea typeface="Calibri"/>
                <a:cs typeface="Calibri"/>
                <a:sym typeface="Calibri"/>
              </a:rPr>
              <a:t>Patient Table</a:t>
            </a:r>
            <a:endParaRPr/>
          </a:p>
        </p:txBody>
      </p:sp>
      <p:grpSp>
        <p:nvGrpSpPr>
          <p:cNvPr id="219" name="Google Shape;219;p9"/>
          <p:cNvGrpSpPr/>
          <p:nvPr/>
        </p:nvGrpSpPr>
        <p:grpSpPr>
          <a:xfrm flipH="1">
            <a:off x="0" y="0"/>
            <a:ext cx="1097281" cy="1097280"/>
            <a:chOff x="11094719" y="0"/>
            <a:chExt cx="1097281" cy="1097280"/>
          </a:xfrm>
        </p:grpSpPr>
        <p:sp>
          <p:nvSpPr>
            <p:cNvPr id="220" name="Google Shape;220;p9"/>
            <p:cNvSpPr/>
            <p:nvPr/>
          </p:nvSpPr>
          <p:spPr>
            <a:xfrm rot="-5400000">
              <a:off x="11094720" y="0"/>
              <a:ext cx="1097280" cy="1097280"/>
            </a:xfrm>
            <a:prstGeom prst="triangle">
              <a:avLst>
                <a:gd name="adj" fmla="val 10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1" name="Google Shape;221;p9"/>
            <p:cNvSpPr/>
            <p:nvPr/>
          </p:nvSpPr>
          <p:spPr>
            <a:xfrm rot="2700000">
              <a:off x="11189552" y="127618"/>
              <a:ext cx="457894" cy="457894"/>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222" name="Google Shape;222;p9"/>
          <p:cNvSpPr txBox="1"/>
          <p:nvPr/>
        </p:nvSpPr>
        <p:spPr>
          <a:xfrm>
            <a:off x="6412120" y="1782981"/>
            <a:ext cx="5136412" cy="4393982"/>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600"/>
              </a:spcAft>
              <a:buClr>
                <a:schemeClr val="dk1"/>
              </a:buClr>
              <a:buSzPts val="2000"/>
            </a:pPr>
            <a:r>
              <a:rPr lang="en-US" sz="2000" b="0" i="0" u="none" strike="noStrike" cap="none" dirty="0">
                <a:solidFill>
                  <a:schemeClr val="dk1"/>
                </a:solidFill>
                <a:latin typeface="Calibri"/>
                <a:ea typeface="Calibri"/>
                <a:cs typeface="Calibri"/>
                <a:sym typeface="Calibri"/>
              </a:rPr>
              <a:t>CREATE TABLE Patient	(</a:t>
            </a:r>
            <a:r>
              <a:rPr lang="en-US" sz="2000" b="0" i="0" u="none" strike="noStrike" cap="none" dirty="0" err="1">
                <a:solidFill>
                  <a:schemeClr val="dk1"/>
                </a:solidFill>
                <a:latin typeface="Calibri"/>
                <a:ea typeface="Calibri"/>
                <a:cs typeface="Calibri"/>
                <a:sym typeface="Calibri"/>
              </a:rPr>
              <a:t>Patient_ID</a:t>
            </a:r>
            <a:r>
              <a:rPr lang="en-US" sz="2000" b="0" i="0" u="none" strike="noStrike" cap="none" dirty="0">
                <a:solidFill>
                  <a:schemeClr val="dk1"/>
                </a:solidFill>
                <a:latin typeface="Calibri"/>
                <a:ea typeface="Calibri"/>
                <a:cs typeface="Calibri"/>
                <a:sym typeface="Calibri"/>
              </a:rPr>
              <a:t>	INT	NOT NULL,	</a:t>
            </a:r>
            <a:r>
              <a:rPr lang="en-US" sz="2000" b="0" i="0" u="none" strike="noStrike" cap="none" dirty="0" err="1">
                <a:solidFill>
                  <a:schemeClr val="dk1"/>
                </a:solidFill>
                <a:latin typeface="Calibri"/>
                <a:ea typeface="Calibri"/>
                <a:cs typeface="Calibri"/>
                <a:sym typeface="Calibri"/>
              </a:rPr>
              <a:t>Patient_Name</a:t>
            </a:r>
            <a:r>
              <a:rPr lang="en-US" sz="2000" b="0" i="0" u="none" strike="noStrike" cap="none" dirty="0">
                <a:solidFill>
                  <a:schemeClr val="dk1"/>
                </a:solidFill>
                <a:latin typeface="Calibri"/>
                <a:ea typeface="Calibri"/>
                <a:cs typeface="Calibri"/>
                <a:sym typeface="Calibri"/>
              </a:rPr>
              <a:t>	VARCHAR	(255),	</a:t>
            </a:r>
            <a:r>
              <a:rPr lang="en-US" sz="2000" b="0" i="0" u="none" strike="noStrike" cap="none" dirty="0" err="1">
                <a:solidFill>
                  <a:schemeClr val="dk1"/>
                </a:solidFill>
                <a:latin typeface="Calibri"/>
                <a:ea typeface="Calibri"/>
                <a:cs typeface="Calibri"/>
                <a:sym typeface="Calibri"/>
              </a:rPr>
              <a:t>Blood_Type</a:t>
            </a:r>
            <a:r>
              <a:rPr lang="en-US" sz="2000" b="0" i="0" u="none" strike="noStrike" cap="none" dirty="0">
                <a:solidFill>
                  <a:schemeClr val="dk1"/>
                </a:solidFill>
                <a:latin typeface="Calibri"/>
                <a:ea typeface="Calibri"/>
                <a:cs typeface="Calibri"/>
                <a:sym typeface="Calibri"/>
              </a:rPr>
              <a:t> VARCHAR	(255),	Age	 INT,	Email	VARCHAR	(255),	</a:t>
            </a:r>
            <a:r>
              <a:rPr lang="en-US" sz="2000" b="0" i="0" u="none" strike="noStrike" cap="none" dirty="0" err="1">
                <a:solidFill>
                  <a:schemeClr val="dk1"/>
                </a:solidFill>
                <a:latin typeface="Calibri"/>
                <a:ea typeface="Calibri"/>
                <a:cs typeface="Calibri"/>
                <a:sym typeface="Calibri"/>
              </a:rPr>
              <a:t>Phone_Number</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Patient_Address</a:t>
            </a:r>
            <a:r>
              <a:rPr lang="en-US" sz="2000" b="0" i="0" u="none" strike="noStrike" cap="none" dirty="0">
                <a:solidFill>
                  <a:schemeClr val="dk1"/>
                </a:solidFill>
                <a:latin typeface="Calibri"/>
                <a:ea typeface="Calibri"/>
                <a:cs typeface="Calibri"/>
                <a:sym typeface="Calibri"/>
              </a:rPr>
              <a:t>	  VARCHAR(255),     </a:t>
            </a:r>
            <a:r>
              <a:rPr lang="en-US" sz="2000" b="0" i="0" u="none" strike="noStrike" cap="none" dirty="0" err="1">
                <a:solidFill>
                  <a:schemeClr val="dk1"/>
                </a:solidFill>
                <a:latin typeface="Calibri"/>
                <a:ea typeface="Calibri"/>
                <a:cs typeface="Calibri"/>
                <a:sym typeface="Calibri"/>
              </a:rPr>
              <a:t>Blood_Report_ID</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Hospital_ID</a:t>
            </a:r>
            <a:r>
              <a:rPr lang="en-US" sz="2000" b="0" i="0" u="none" strike="noStrike" cap="none" dirty="0">
                <a:solidFill>
                  <a:schemeClr val="dk1"/>
                </a:solidFill>
                <a:latin typeface="Calibri"/>
                <a:ea typeface="Calibri"/>
                <a:cs typeface="Calibri"/>
                <a:sym typeface="Calibri"/>
              </a:rPr>
              <a:t> INT,    CONSTRAINT fk3 foreign key (</a:t>
            </a:r>
            <a:r>
              <a:rPr lang="en-US" sz="2000" b="0" i="0" u="none" strike="noStrike" cap="none" dirty="0" err="1">
                <a:solidFill>
                  <a:schemeClr val="dk1"/>
                </a:solidFill>
                <a:latin typeface="Calibri"/>
                <a:ea typeface="Calibri"/>
                <a:cs typeface="Calibri"/>
                <a:sym typeface="Calibri"/>
              </a:rPr>
              <a:t>Hospital_ID</a:t>
            </a:r>
            <a:r>
              <a:rPr lang="en-US" sz="2000" b="0" i="0" u="none" strike="noStrike" cap="none" dirty="0">
                <a:solidFill>
                  <a:schemeClr val="dk1"/>
                </a:solidFill>
                <a:latin typeface="Calibri"/>
                <a:ea typeface="Calibri"/>
                <a:cs typeface="Calibri"/>
                <a:sym typeface="Calibri"/>
              </a:rPr>
              <a:t>) references Hospital(</a:t>
            </a:r>
            <a:r>
              <a:rPr lang="en-US" sz="2000" b="0" i="0" u="none" strike="noStrike" cap="none" dirty="0" err="1">
                <a:solidFill>
                  <a:schemeClr val="dk1"/>
                </a:solidFill>
                <a:latin typeface="Calibri"/>
                <a:ea typeface="Calibri"/>
                <a:cs typeface="Calibri"/>
                <a:sym typeface="Calibri"/>
              </a:rPr>
              <a:t>Hospital_ID</a:t>
            </a:r>
            <a:r>
              <a:rPr lang="en-US" sz="2000" b="0" i="0" u="none" strike="noStrike" cap="none" dirty="0">
                <a:solidFill>
                  <a:schemeClr val="dk1"/>
                </a:solidFill>
                <a:latin typeface="Calibri"/>
                <a:ea typeface="Calibri"/>
                <a:cs typeface="Calibri"/>
                <a:sym typeface="Calibri"/>
              </a:rPr>
              <a:t>),CONSTRAINT </a:t>
            </a:r>
            <a:r>
              <a:rPr lang="en-US" sz="2000" b="0" i="0" u="none" strike="noStrike" cap="none" dirty="0" err="1">
                <a:solidFill>
                  <a:schemeClr val="dk1"/>
                </a:solidFill>
                <a:latin typeface="Calibri"/>
                <a:ea typeface="Calibri"/>
                <a:cs typeface="Calibri"/>
                <a:sym typeface="Calibri"/>
              </a:rPr>
              <a:t>Patient__PK</a:t>
            </a:r>
            <a:r>
              <a:rPr lang="en-US" sz="2000" b="0" i="0" u="none" strike="noStrike" cap="none" dirty="0">
                <a:solidFill>
                  <a:schemeClr val="dk1"/>
                </a:solidFill>
                <a:latin typeface="Calibri"/>
                <a:ea typeface="Calibri"/>
                <a:cs typeface="Calibri"/>
                <a:sym typeface="Calibri"/>
              </a:rPr>
              <a:t> PRIMARY KEY (</a:t>
            </a:r>
            <a:r>
              <a:rPr lang="en-US" sz="2000" b="0" i="0" u="none" strike="noStrike" cap="none" dirty="0" err="1">
                <a:solidFill>
                  <a:schemeClr val="dk1"/>
                </a:solidFill>
                <a:latin typeface="Calibri"/>
                <a:ea typeface="Calibri"/>
                <a:cs typeface="Calibri"/>
                <a:sym typeface="Calibri"/>
              </a:rPr>
              <a:t>Patient_ID</a:t>
            </a:r>
            <a:r>
              <a:rPr lang="en-US" sz="2000" b="0" i="0" u="none" strike="noStrike" cap="none" dirty="0">
                <a:solidFill>
                  <a:schemeClr val="dk1"/>
                </a:solidFill>
                <a:latin typeface="Calibri"/>
                <a:ea typeface="Calibri"/>
                <a:cs typeface="Calibri"/>
                <a:sym typeface="Calibri"/>
              </a:rPr>
              <a:t>));</a:t>
            </a:r>
            <a:endParaRPr dirty="0"/>
          </a:p>
        </p:txBody>
      </p:sp>
      <p:grpSp>
        <p:nvGrpSpPr>
          <p:cNvPr id="223" name="Google Shape;223;p9"/>
          <p:cNvGrpSpPr/>
          <p:nvPr/>
        </p:nvGrpSpPr>
        <p:grpSpPr>
          <a:xfrm>
            <a:off x="11177940" y="4601497"/>
            <a:ext cx="1014060" cy="2017580"/>
            <a:chOff x="11177940" y="4601497"/>
            <a:chExt cx="1014060" cy="2017580"/>
          </a:xfrm>
        </p:grpSpPr>
        <p:sp>
          <p:nvSpPr>
            <p:cNvPr id="224" name="Google Shape;224;p9"/>
            <p:cNvSpPr/>
            <p:nvPr/>
          </p:nvSpPr>
          <p:spPr>
            <a:xfrm rot="-5400000" flipH="1">
              <a:off x="10676180" y="5103257"/>
              <a:ext cx="2017580" cy="1014060"/>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5" name="Google Shape;225;p9"/>
            <p:cNvSpPr/>
            <p:nvPr/>
          </p:nvSpPr>
          <p:spPr>
            <a:xfrm rot="2700000">
              <a:off x="11278506" y="572870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aphicFrame>
        <p:nvGraphicFramePr>
          <p:cNvPr id="226" name="Google Shape;226;p9"/>
          <p:cNvGraphicFramePr/>
          <p:nvPr>
            <p:extLst>
              <p:ext uri="{D42A27DB-BD31-4B8C-83A1-F6EECF244321}">
                <p14:modId xmlns:p14="http://schemas.microsoft.com/office/powerpoint/2010/main" val="3794195960"/>
              </p:ext>
            </p:extLst>
          </p:nvPr>
        </p:nvGraphicFramePr>
        <p:xfrm>
          <a:off x="643467" y="2162108"/>
          <a:ext cx="5290700" cy="2533850"/>
        </p:xfrm>
        <a:graphic>
          <a:graphicData uri="http://schemas.openxmlformats.org/drawingml/2006/table">
            <a:tbl>
              <a:tblPr firstRow="1" firstCol="1" bandRow="1">
                <a:noFill/>
                <a:tableStyleId>{BF0D7FE0-9966-4851-A904-B97B44035672}</a:tableStyleId>
              </a:tblPr>
              <a:tblGrid>
                <a:gridCol w="1519600">
                  <a:extLst>
                    <a:ext uri="{9D8B030D-6E8A-4147-A177-3AD203B41FA5}">
                      <a16:colId xmlns:a16="http://schemas.microsoft.com/office/drawing/2014/main" val="20000"/>
                    </a:ext>
                  </a:extLst>
                </a:gridCol>
                <a:gridCol w="1042050">
                  <a:extLst>
                    <a:ext uri="{9D8B030D-6E8A-4147-A177-3AD203B41FA5}">
                      <a16:colId xmlns:a16="http://schemas.microsoft.com/office/drawing/2014/main" val="20001"/>
                    </a:ext>
                  </a:extLst>
                </a:gridCol>
                <a:gridCol w="748700">
                  <a:extLst>
                    <a:ext uri="{9D8B030D-6E8A-4147-A177-3AD203B41FA5}">
                      <a16:colId xmlns:a16="http://schemas.microsoft.com/office/drawing/2014/main" val="20002"/>
                    </a:ext>
                  </a:extLst>
                </a:gridCol>
                <a:gridCol w="916850">
                  <a:extLst>
                    <a:ext uri="{9D8B030D-6E8A-4147-A177-3AD203B41FA5}">
                      <a16:colId xmlns:a16="http://schemas.microsoft.com/office/drawing/2014/main" val="20003"/>
                    </a:ext>
                  </a:extLst>
                </a:gridCol>
                <a:gridCol w="1063500">
                  <a:extLst>
                    <a:ext uri="{9D8B030D-6E8A-4147-A177-3AD203B41FA5}">
                      <a16:colId xmlns:a16="http://schemas.microsoft.com/office/drawing/2014/main" val="20004"/>
                    </a:ext>
                  </a:extLst>
                </a:gridCol>
              </a:tblGrid>
              <a:tr h="4352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Field Name</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Type</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Length</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Decimals</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Integrity Constraints</a:t>
                      </a:r>
                      <a:endParaRPr sz="1200" u="none" strike="noStrike" cap="none">
                        <a:latin typeface="Calibri"/>
                        <a:ea typeface="Calibri"/>
                        <a:cs typeface="Calibri"/>
                        <a:sym typeface="Calibri"/>
                      </a:endParaRPr>
                    </a:p>
                  </a:txBody>
                  <a:tcPr marL="77275" marR="77275" marT="0" marB="0"/>
                </a:tc>
                <a:extLst>
                  <a:ext uri="{0D108BD9-81ED-4DB2-BD59-A6C34878D82A}">
                    <a16:rowId xmlns:a16="http://schemas.microsoft.com/office/drawing/2014/main" val="10000"/>
                  </a:ext>
                </a:extLst>
              </a:tr>
              <a:tr h="2331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Patient_ID</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INT</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Primary Key</a:t>
                      </a:r>
                      <a:endParaRPr sz="1200" u="none" strike="noStrike" cap="none">
                        <a:latin typeface="Calibri"/>
                        <a:ea typeface="Calibri"/>
                        <a:cs typeface="Calibri"/>
                        <a:sym typeface="Calibri"/>
                      </a:endParaRPr>
                    </a:p>
                  </a:txBody>
                  <a:tcPr marL="77275" marR="77275" marT="0" marB="0"/>
                </a:tc>
                <a:extLst>
                  <a:ext uri="{0D108BD9-81ED-4DB2-BD59-A6C34878D82A}">
                    <a16:rowId xmlns:a16="http://schemas.microsoft.com/office/drawing/2014/main" val="10001"/>
                  </a:ext>
                </a:extLst>
              </a:tr>
              <a:tr h="2331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Patient_Name</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VARCHAR</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255 </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275" marR="77275" marT="0" marB="0"/>
                </a:tc>
                <a:extLst>
                  <a:ext uri="{0D108BD9-81ED-4DB2-BD59-A6C34878D82A}">
                    <a16:rowId xmlns:a16="http://schemas.microsoft.com/office/drawing/2014/main" val="10002"/>
                  </a:ext>
                </a:extLst>
              </a:tr>
              <a:tr h="2331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Blood_Type </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VARCHAR</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255</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275" marR="77275" marT="0" marB="0"/>
                </a:tc>
                <a:extLst>
                  <a:ext uri="{0D108BD9-81ED-4DB2-BD59-A6C34878D82A}">
                    <a16:rowId xmlns:a16="http://schemas.microsoft.com/office/drawing/2014/main" val="10003"/>
                  </a:ext>
                </a:extLst>
              </a:tr>
              <a:tr h="2331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Age</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INT</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extLst>
                  <a:ext uri="{0D108BD9-81ED-4DB2-BD59-A6C34878D82A}">
                    <a16:rowId xmlns:a16="http://schemas.microsoft.com/office/drawing/2014/main" val="10004"/>
                  </a:ext>
                </a:extLst>
              </a:tr>
              <a:tr h="2331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Email</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VARCHAR</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255</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extLst>
                  <a:ext uri="{0D108BD9-81ED-4DB2-BD59-A6C34878D82A}">
                    <a16:rowId xmlns:a16="http://schemas.microsoft.com/office/drawing/2014/main" val="10005"/>
                  </a:ext>
                </a:extLst>
              </a:tr>
              <a:tr h="2331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Phone_Number </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INT</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extLst>
                  <a:ext uri="{0D108BD9-81ED-4DB2-BD59-A6C34878D82A}">
                    <a16:rowId xmlns:a16="http://schemas.microsoft.com/office/drawing/2014/main" val="10006"/>
                  </a:ext>
                </a:extLst>
              </a:tr>
              <a:tr h="2331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Patient_Address</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VARCHAR</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255</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extLst>
                  <a:ext uri="{0D108BD9-81ED-4DB2-BD59-A6C34878D82A}">
                    <a16:rowId xmlns:a16="http://schemas.microsoft.com/office/drawing/2014/main" val="10007"/>
                  </a:ext>
                </a:extLst>
              </a:tr>
              <a:tr h="2331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Blood_Report_ID </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INT</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extLst>
                  <a:ext uri="{0D108BD9-81ED-4DB2-BD59-A6C34878D82A}">
                    <a16:rowId xmlns:a16="http://schemas.microsoft.com/office/drawing/2014/main" val="10008"/>
                  </a:ext>
                </a:extLst>
              </a:tr>
              <a:tr h="2331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Hospital_ID </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INT</a:t>
                      </a: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dirty="0">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275" marR="77275"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dirty="0">
                          <a:latin typeface="Calibri"/>
                          <a:ea typeface="Calibri"/>
                          <a:cs typeface="Calibri"/>
                          <a:sym typeface="Calibri"/>
                        </a:rPr>
                        <a:t>Foreign Key</a:t>
                      </a:r>
                      <a:endParaRPr sz="1200" u="none" strike="noStrike" cap="none" dirty="0">
                        <a:latin typeface="Calibri"/>
                        <a:ea typeface="Calibri"/>
                        <a:cs typeface="Calibri"/>
                        <a:sym typeface="Calibri"/>
                      </a:endParaRPr>
                    </a:p>
                  </a:txBody>
                  <a:tcPr marL="77275" marR="77275" marT="0" marB="0"/>
                </a:tc>
                <a:extLst>
                  <a:ext uri="{0D108BD9-81ED-4DB2-BD59-A6C34878D82A}">
                    <a16:rowId xmlns:a16="http://schemas.microsoft.com/office/drawing/2014/main" val="10009"/>
                  </a:ext>
                </a:extLst>
              </a:tr>
            </a:tbl>
          </a:graphicData>
        </a:graphic>
      </p:graphicFrame>
      <p:pic>
        <p:nvPicPr>
          <p:cNvPr id="2" name="Table5">
            <a:hlinkClick r:id="" action="ppaction://media"/>
            <a:extLst>
              <a:ext uri="{FF2B5EF4-FFF2-40B4-BE49-F238E27FC236}">
                <a16:creationId xmlns:a16="http://schemas.microsoft.com/office/drawing/2014/main" id="{2D21DA83-FE20-75CE-13BE-48231B9A2A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83240" y="37554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2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0"/>
        <p:cNvGrpSpPr/>
        <p:nvPr/>
      </p:nvGrpSpPr>
      <p:grpSpPr>
        <a:xfrm>
          <a:off x="0" y="0"/>
          <a:ext cx="0" cy="0"/>
          <a:chOff x="0" y="0"/>
          <a:chExt cx="0" cy="0"/>
        </a:xfrm>
      </p:grpSpPr>
      <p:sp>
        <p:nvSpPr>
          <p:cNvPr id="231" name="Google Shape;231;p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32" name="Google Shape;232;p10"/>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dirty="0">
                <a:solidFill>
                  <a:schemeClr val="dk1"/>
                </a:solidFill>
                <a:latin typeface="Calibri"/>
                <a:ea typeface="Calibri"/>
                <a:cs typeface="Calibri"/>
                <a:sym typeface="Calibri"/>
              </a:rPr>
              <a:t>Blood Report Table</a:t>
            </a:r>
            <a:endParaRPr dirty="0"/>
          </a:p>
        </p:txBody>
      </p:sp>
      <p:sp>
        <p:nvSpPr>
          <p:cNvPr id="233" name="Google Shape;233;p10"/>
          <p:cNvSpPr txBox="1"/>
          <p:nvPr/>
        </p:nvSpPr>
        <p:spPr>
          <a:xfrm>
            <a:off x="643469" y="1782981"/>
            <a:ext cx="4008384" cy="434350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600"/>
              </a:spcAft>
              <a:buClr>
                <a:schemeClr val="dk1"/>
              </a:buClr>
              <a:buSzPts val="2000"/>
            </a:pPr>
            <a:r>
              <a:rPr lang="en-US" sz="2000" b="0" i="0" u="none" strike="noStrike" cap="none" dirty="0">
                <a:solidFill>
                  <a:schemeClr val="dk1"/>
                </a:solidFill>
                <a:latin typeface="Calibri"/>
                <a:ea typeface="Calibri"/>
                <a:cs typeface="Calibri"/>
                <a:sym typeface="Calibri"/>
              </a:rPr>
              <a:t>CREATE TABLE </a:t>
            </a:r>
            <a:r>
              <a:rPr lang="en-US" sz="2000" b="0" i="0" u="none" strike="noStrike" cap="none" dirty="0" err="1">
                <a:solidFill>
                  <a:schemeClr val="dk1"/>
                </a:solidFill>
                <a:latin typeface="Calibri"/>
                <a:ea typeface="Calibri"/>
                <a:cs typeface="Calibri"/>
                <a:sym typeface="Calibri"/>
              </a:rPr>
              <a:t>Blood_Report</a:t>
            </a:r>
            <a:r>
              <a:rPr lang="en-US" sz="2000" b="0" i="0" u="none" strike="noStrike" cap="none" dirty="0">
                <a:solidFill>
                  <a:schemeClr val="dk1"/>
                </a:solidFill>
                <a:latin typeface="Calibri"/>
                <a:ea typeface="Calibri"/>
                <a:cs typeface="Calibri"/>
                <a:sym typeface="Calibri"/>
              </a:rPr>
              <a:t>	(</a:t>
            </a:r>
            <a:r>
              <a:rPr lang="en-US" sz="2000" b="0" i="0" u="none" strike="noStrike" cap="none" dirty="0" err="1">
                <a:solidFill>
                  <a:schemeClr val="dk1"/>
                </a:solidFill>
                <a:latin typeface="Calibri"/>
                <a:ea typeface="Calibri"/>
                <a:cs typeface="Calibri"/>
                <a:sym typeface="Calibri"/>
              </a:rPr>
              <a:t>Blood_Report_ID</a:t>
            </a:r>
            <a:r>
              <a:rPr lang="en-US" sz="2000" b="0" i="0" u="none" strike="noStrike" cap="none" dirty="0">
                <a:solidFill>
                  <a:schemeClr val="dk1"/>
                </a:solidFill>
                <a:latin typeface="Calibri"/>
                <a:ea typeface="Calibri"/>
                <a:cs typeface="Calibri"/>
                <a:sym typeface="Calibri"/>
              </a:rPr>
              <a:t> INT	NOT NULL,	</a:t>
            </a:r>
            <a:r>
              <a:rPr lang="en-US" sz="2000" b="0" i="0" u="none" strike="noStrike" cap="none" dirty="0" err="1">
                <a:solidFill>
                  <a:schemeClr val="dk1"/>
                </a:solidFill>
                <a:latin typeface="Calibri"/>
                <a:ea typeface="Calibri"/>
                <a:cs typeface="Calibri"/>
                <a:sym typeface="Calibri"/>
              </a:rPr>
              <a:t>Donated_Date</a:t>
            </a:r>
            <a:r>
              <a:rPr lang="en-US" sz="2000" b="0" i="0" u="none" strike="noStrike" cap="none" dirty="0">
                <a:solidFill>
                  <a:schemeClr val="dk1"/>
                </a:solidFill>
                <a:latin typeface="Calibri"/>
                <a:ea typeface="Calibri"/>
                <a:cs typeface="Calibri"/>
                <a:sym typeface="Calibri"/>
              </a:rPr>
              <a:t> DATETIME,	</a:t>
            </a:r>
            <a:r>
              <a:rPr lang="en-US" sz="2000" b="0" i="0" u="none" strike="noStrike" cap="none" dirty="0" err="1">
                <a:solidFill>
                  <a:schemeClr val="dk1"/>
                </a:solidFill>
                <a:latin typeface="Calibri"/>
                <a:ea typeface="Calibri"/>
                <a:cs typeface="Calibri"/>
                <a:sym typeface="Calibri"/>
              </a:rPr>
              <a:t>Blood_Type</a:t>
            </a:r>
            <a:r>
              <a:rPr lang="en-US" sz="2000" b="0" i="0" u="none" strike="noStrike" cap="none" dirty="0">
                <a:solidFill>
                  <a:schemeClr val="dk1"/>
                </a:solidFill>
                <a:latin typeface="Calibri"/>
                <a:ea typeface="Calibri"/>
                <a:cs typeface="Calibri"/>
                <a:sym typeface="Calibri"/>
              </a:rPr>
              <a:t> VARCHAR	(255),	</a:t>
            </a:r>
            <a:r>
              <a:rPr lang="en-US" sz="2000" b="0" i="0" u="none" strike="noStrike" cap="none" dirty="0" err="1">
                <a:solidFill>
                  <a:schemeClr val="dk1"/>
                </a:solidFill>
                <a:latin typeface="Calibri"/>
                <a:ea typeface="Calibri"/>
                <a:cs typeface="Calibri"/>
                <a:sym typeface="Calibri"/>
              </a:rPr>
              <a:t>Blood_Quantity</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Blood_Organization_ID</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Donor_ID</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Patient_ID</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Hospital_ID</a:t>
            </a:r>
            <a:r>
              <a:rPr lang="en-US" sz="2000" b="0" i="0" u="none" strike="noStrike" cap="none" dirty="0">
                <a:solidFill>
                  <a:schemeClr val="dk1"/>
                </a:solidFill>
                <a:latin typeface="Calibri"/>
                <a:ea typeface="Calibri"/>
                <a:cs typeface="Calibri"/>
                <a:sym typeface="Calibri"/>
              </a:rPr>
              <a:t> INT,CONSTRAINT fk4 foreign key (</a:t>
            </a:r>
            <a:r>
              <a:rPr lang="en-US" sz="2000" b="0" i="0" u="none" strike="noStrike" cap="none" dirty="0" err="1">
                <a:solidFill>
                  <a:schemeClr val="dk1"/>
                </a:solidFill>
                <a:latin typeface="Calibri"/>
                <a:ea typeface="Calibri"/>
                <a:cs typeface="Calibri"/>
                <a:sym typeface="Calibri"/>
              </a:rPr>
              <a:t>Hospital_ID</a:t>
            </a:r>
            <a:r>
              <a:rPr lang="en-US" sz="2000" b="0" i="0" u="none" strike="noStrike" cap="none" dirty="0">
                <a:solidFill>
                  <a:schemeClr val="dk1"/>
                </a:solidFill>
                <a:latin typeface="Calibri"/>
                <a:ea typeface="Calibri"/>
                <a:cs typeface="Calibri"/>
                <a:sym typeface="Calibri"/>
              </a:rPr>
              <a:t>) references Hospital(</a:t>
            </a:r>
            <a:r>
              <a:rPr lang="en-US" sz="2000" b="0" i="0" u="none" strike="noStrike" cap="none" dirty="0" err="1">
                <a:solidFill>
                  <a:schemeClr val="dk1"/>
                </a:solidFill>
                <a:latin typeface="Calibri"/>
                <a:ea typeface="Calibri"/>
                <a:cs typeface="Calibri"/>
                <a:sym typeface="Calibri"/>
              </a:rPr>
              <a:t>Hospital_ID</a:t>
            </a:r>
            <a:r>
              <a:rPr lang="en-US" sz="2000" b="0" i="0" u="none" strike="noStrike" cap="none" dirty="0">
                <a:solidFill>
                  <a:schemeClr val="dk1"/>
                </a:solidFill>
                <a:latin typeface="Calibri"/>
                <a:ea typeface="Calibri"/>
                <a:cs typeface="Calibri"/>
                <a:sym typeface="Calibri"/>
              </a:rPr>
              <a:t>),CONSTRAINT </a:t>
            </a:r>
            <a:r>
              <a:rPr lang="en-US" sz="2000" b="0" i="0" u="none" strike="noStrike" cap="none" dirty="0" err="1">
                <a:solidFill>
                  <a:schemeClr val="dk1"/>
                </a:solidFill>
                <a:latin typeface="Calibri"/>
                <a:ea typeface="Calibri"/>
                <a:cs typeface="Calibri"/>
                <a:sym typeface="Calibri"/>
              </a:rPr>
              <a:t>Blood_Report__PK</a:t>
            </a:r>
            <a:r>
              <a:rPr lang="en-US" sz="2000" b="0" i="0" u="none" strike="noStrike" cap="none" dirty="0">
                <a:solidFill>
                  <a:schemeClr val="dk1"/>
                </a:solidFill>
                <a:latin typeface="Calibri"/>
                <a:ea typeface="Calibri"/>
                <a:cs typeface="Calibri"/>
                <a:sym typeface="Calibri"/>
              </a:rPr>
              <a:t> PRIMARY KEY (</a:t>
            </a:r>
            <a:r>
              <a:rPr lang="en-US" sz="2000" b="0" i="0" u="none" strike="noStrike" cap="none" dirty="0" err="1">
                <a:solidFill>
                  <a:schemeClr val="dk1"/>
                </a:solidFill>
                <a:latin typeface="Calibri"/>
                <a:ea typeface="Calibri"/>
                <a:cs typeface="Calibri"/>
                <a:sym typeface="Calibri"/>
              </a:rPr>
              <a:t>Blood_Report_ID</a:t>
            </a:r>
            <a:r>
              <a:rPr lang="en-US" sz="2000" b="0" i="0" u="none" strike="noStrike" cap="none" dirty="0">
                <a:solidFill>
                  <a:schemeClr val="dk1"/>
                </a:solidFill>
                <a:latin typeface="Calibri"/>
                <a:ea typeface="Calibri"/>
                <a:cs typeface="Calibri"/>
                <a:sym typeface="Calibri"/>
              </a:rPr>
              <a:t>));</a:t>
            </a:r>
            <a:endParaRPr lang="en-US" dirty="0"/>
          </a:p>
        </p:txBody>
      </p:sp>
      <p:grpSp>
        <p:nvGrpSpPr>
          <p:cNvPr id="234" name="Google Shape;234;p10"/>
          <p:cNvGrpSpPr/>
          <p:nvPr/>
        </p:nvGrpSpPr>
        <p:grpSpPr>
          <a:xfrm>
            <a:off x="0" y="4601497"/>
            <a:ext cx="1014060" cy="2017580"/>
            <a:chOff x="0" y="4601497"/>
            <a:chExt cx="1014060" cy="2017580"/>
          </a:xfrm>
        </p:grpSpPr>
        <p:sp>
          <p:nvSpPr>
            <p:cNvPr id="235" name="Google Shape;235;p10"/>
            <p:cNvSpPr/>
            <p:nvPr/>
          </p:nvSpPr>
          <p:spPr>
            <a:xfrm rot="5400000">
              <a:off x="-501760" y="5103257"/>
              <a:ext cx="2017580" cy="1014060"/>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36" name="Google Shape;236;p10"/>
            <p:cNvSpPr/>
            <p:nvPr/>
          </p:nvSpPr>
          <p:spPr>
            <a:xfrm rot="2700000">
              <a:off x="427916" y="572870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237" name="Google Shape;237;p10"/>
          <p:cNvGrpSpPr/>
          <p:nvPr/>
        </p:nvGrpSpPr>
        <p:grpSpPr>
          <a:xfrm>
            <a:off x="11219290" y="1"/>
            <a:ext cx="972709" cy="1935307"/>
            <a:chOff x="10918968" y="713127"/>
            <a:chExt cx="1273032" cy="2532832"/>
          </a:xfrm>
        </p:grpSpPr>
        <p:sp>
          <p:nvSpPr>
            <p:cNvPr id="238" name="Google Shape;238;p10"/>
            <p:cNvSpPr/>
            <p:nvPr/>
          </p:nvSpPr>
          <p:spPr>
            <a:xfrm rot="2700000">
              <a:off x="11052629" y="2120024"/>
              <a:ext cx="645368" cy="64536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39" name="Google Shape;239;p10"/>
            <p:cNvSpPr/>
            <p:nvPr/>
          </p:nvSpPr>
          <p:spPr>
            <a:xfrm rot="-5400000">
              <a:off x="10289068" y="1343027"/>
              <a:ext cx="2532832" cy="1273032"/>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aphicFrame>
        <p:nvGraphicFramePr>
          <p:cNvPr id="240" name="Google Shape;240;p10"/>
          <p:cNvGraphicFramePr/>
          <p:nvPr>
            <p:extLst>
              <p:ext uri="{D42A27DB-BD31-4B8C-83A1-F6EECF244321}">
                <p14:modId xmlns:p14="http://schemas.microsoft.com/office/powerpoint/2010/main" val="4090551003"/>
              </p:ext>
            </p:extLst>
          </p:nvPr>
        </p:nvGraphicFramePr>
        <p:xfrm>
          <a:off x="5295320" y="2836658"/>
          <a:ext cx="6253225" cy="2508875"/>
        </p:xfrm>
        <a:graphic>
          <a:graphicData uri="http://schemas.openxmlformats.org/drawingml/2006/table">
            <a:tbl>
              <a:tblPr firstRow="1" firstCol="1" bandRow="1">
                <a:noFill/>
                <a:tableStyleId>{BF0D7FE0-9966-4851-A904-B97B44035672}</a:tableStyleId>
              </a:tblPr>
              <a:tblGrid>
                <a:gridCol w="2115500">
                  <a:extLst>
                    <a:ext uri="{9D8B030D-6E8A-4147-A177-3AD203B41FA5}">
                      <a16:colId xmlns:a16="http://schemas.microsoft.com/office/drawing/2014/main" val="20000"/>
                    </a:ext>
                  </a:extLst>
                </a:gridCol>
                <a:gridCol w="1161700">
                  <a:extLst>
                    <a:ext uri="{9D8B030D-6E8A-4147-A177-3AD203B41FA5}">
                      <a16:colId xmlns:a16="http://schemas.microsoft.com/office/drawing/2014/main" val="20001"/>
                    </a:ext>
                  </a:extLst>
                </a:gridCol>
                <a:gridCol w="816475">
                  <a:extLst>
                    <a:ext uri="{9D8B030D-6E8A-4147-A177-3AD203B41FA5}">
                      <a16:colId xmlns:a16="http://schemas.microsoft.com/office/drawing/2014/main" val="20002"/>
                    </a:ext>
                  </a:extLst>
                </a:gridCol>
                <a:gridCol w="999800">
                  <a:extLst>
                    <a:ext uri="{9D8B030D-6E8A-4147-A177-3AD203B41FA5}">
                      <a16:colId xmlns:a16="http://schemas.microsoft.com/office/drawing/2014/main" val="20003"/>
                    </a:ext>
                  </a:extLst>
                </a:gridCol>
                <a:gridCol w="1159750">
                  <a:extLst>
                    <a:ext uri="{9D8B030D-6E8A-4147-A177-3AD203B41FA5}">
                      <a16:colId xmlns:a16="http://schemas.microsoft.com/office/drawing/2014/main" val="20004"/>
                    </a:ext>
                  </a:extLst>
                </a:gridCol>
              </a:tblGrid>
              <a:tr h="474675">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Field Name</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Type</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Length</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Decimals</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Integrity Constraints</a:t>
                      </a:r>
                      <a:endParaRPr sz="1400" u="none" strike="noStrike" cap="none">
                        <a:latin typeface="Calibri"/>
                        <a:ea typeface="Calibri"/>
                        <a:cs typeface="Calibri"/>
                        <a:sym typeface="Calibri"/>
                      </a:endParaRPr>
                    </a:p>
                  </a:txBody>
                  <a:tcPr marL="84250" marR="84250" marT="0" marB="0"/>
                </a:tc>
                <a:extLst>
                  <a:ext uri="{0D108BD9-81ED-4DB2-BD59-A6C34878D82A}">
                    <a16:rowId xmlns:a16="http://schemas.microsoft.com/office/drawing/2014/main" val="10000"/>
                  </a:ext>
                </a:extLst>
              </a:tr>
              <a:tr h="254275">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Blood_Report_ID </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INT</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 </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 </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Primary Key</a:t>
                      </a:r>
                      <a:endParaRPr sz="1400" u="none" strike="noStrike" cap="none">
                        <a:latin typeface="Calibri"/>
                        <a:ea typeface="Calibri"/>
                        <a:cs typeface="Calibri"/>
                        <a:sym typeface="Calibri"/>
                      </a:endParaRPr>
                    </a:p>
                  </a:txBody>
                  <a:tcPr marL="84250" marR="84250" marT="0" marB="0"/>
                </a:tc>
                <a:extLst>
                  <a:ext uri="{0D108BD9-81ED-4DB2-BD59-A6C34878D82A}">
                    <a16:rowId xmlns:a16="http://schemas.microsoft.com/office/drawing/2014/main" val="10001"/>
                  </a:ext>
                </a:extLst>
              </a:tr>
              <a:tr h="254275">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Donated_Date </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DATETIME</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 </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 </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 </a:t>
                      </a:r>
                      <a:endParaRPr sz="1400" u="none" strike="noStrike" cap="none">
                        <a:latin typeface="Calibri"/>
                        <a:ea typeface="Calibri"/>
                        <a:cs typeface="Calibri"/>
                        <a:sym typeface="Calibri"/>
                      </a:endParaRPr>
                    </a:p>
                  </a:txBody>
                  <a:tcPr marL="84250" marR="84250" marT="0" marB="0"/>
                </a:tc>
                <a:extLst>
                  <a:ext uri="{0D108BD9-81ED-4DB2-BD59-A6C34878D82A}">
                    <a16:rowId xmlns:a16="http://schemas.microsoft.com/office/drawing/2014/main" val="10002"/>
                  </a:ext>
                </a:extLst>
              </a:tr>
              <a:tr h="254275">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Blood_Type </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dirty="0"/>
                        <a:t>VARCHAR</a:t>
                      </a:r>
                      <a:endParaRPr sz="1400" u="none" strike="noStrike" cap="none" dirty="0">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255</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 </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 </a:t>
                      </a:r>
                      <a:endParaRPr sz="1400" u="none" strike="noStrike" cap="none">
                        <a:latin typeface="Calibri"/>
                        <a:ea typeface="Calibri"/>
                        <a:cs typeface="Calibri"/>
                        <a:sym typeface="Calibri"/>
                      </a:endParaRPr>
                    </a:p>
                  </a:txBody>
                  <a:tcPr marL="84250" marR="84250" marT="0" marB="0"/>
                </a:tc>
                <a:extLst>
                  <a:ext uri="{0D108BD9-81ED-4DB2-BD59-A6C34878D82A}">
                    <a16:rowId xmlns:a16="http://schemas.microsoft.com/office/drawing/2014/main" val="10003"/>
                  </a:ext>
                </a:extLst>
              </a:tr>
              <a:tr h="254275">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Blood_Quantity</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INT</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a:latin typeface="Calibri"/>
                        <a:ea typeface="Calibri"/>
                        <a:cs typeface="Calibri"/>
                        <a:sym typeface="Calibri"/>
                      </a:endParaRPr>
                    </a:p>
                  </a:txBody>
                  <a:tcPr marL="84250" marR="84250" marT="0" marB="0"/>
                </a:tc>
                <a:extLst>
                  <a:ext uri="{0D108BD9-81ED-4DB2-BD59-A6C34878D82A}">
                    <a16:rowId xmlns:a16="http://schemas.microsoft.com/office/drawing/2014/main" val="10004"/>
                  </a:ext>
                </a:extLst>
              </a:tr>
              <a:tr h="254275">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Blood_Organization_ID </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INT</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a:latin typeface="Calibri"/>
                        <a:ea typeface="Calibri"/>
                        <a:cs typeface="Calibri"/>
                        <a:sym typeface="Calibri"/>
                      </a:endParaRPr>
                    </a:p>
                  </a:txBody>
                  <a:tcPr marL="84250" marR="84250" marT="0" marB="0"/>
                </a:tc>
                <a:extLst>
                  <a:ext uri="{0D108BD9-81ED-4DB2-BD59-A6C34878D82A}">
                    <a16:rowId xmlns:a16="http://schemas.microsoft.com/office/drawing/2014/main" val="10005"/>
                  </a:ext>
                </a:extLst>
              </a:tr>
              <a:tr h="254275">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Donor_ID </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a:t>INT</a:t>
                      </a: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a:latin typeface="Calibri"/>
                        <a:ea typeface="Calibri"/>
                        <a:cs typeface="Calibri"/>
                        <a:sym typeface="Calibri"/>
                      </a:endParaRPr>
                    </a:p>
                  </a:txBody>
                  <a:tcPr marL="84250" marR="84250" marT="0" marB="0"/>
                </a:tc>
                <a:extLst>
                  <a:ext uri="{0D108BD9-81ED-4DB2-BD59-A6C34878D82A}">
                    <a16:rowId xmlns:a16="http://schemas.microsoft.com/office/drawing/2014/main" val="10006"/>
                  </a:ext>
                </a:extLst>
              </a:tr>
              <a:tr h="254275">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dirty="0" err="1"/>
                        <a:t>Patient_ID</a:t>
                      </a:r>
                      <a:endParaRPr sz="1400" u="none" strike="noStrike" cap="none" dirty="0">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dirty="0"/>
                        <a:t>INT</a:t>
                      </a:r>
                      <a:endParaRPr sz="1400" u="none" strike="noStrike" cap="none" dirty="0">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dirty="0">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dirty="0">
                        <a:latin typeface="Calibri"/>
                        <a:ea typeface="Calibri"/>
                        <a:cs typeface="Calibri"/>
                        <a:sym typeface="Calibri"/>
                      </a:endParaRPr>
                    </a:p>
                  </a:txBody>
                  <a:tcPr marL="84250" marR="84250" marT="0" marB="0"/>
                </a:tc>
                <a:tc>
                  <a:txBody>
                    <a:bodyPr/>
                    <a:lstStyle/>
                    <a:p>
                      <a:pPr marL="0" marR="0" lvl="0" indent="0" algn="ctr" defTabSz="914400" rtl="0" eaLnBrk="1" fontAlgn="auto" latinLnBrk="0" hangingPunct="1">
                        <a:lnSpc>
                          <a:spcPct val="107000"/>
                        </a:lnSpc>
                        <a:spcBef>
                          <a:spcPts val="0"/>
                        </a:spcBef>
                        <a:spcAft>
                          <a:spcPts val="0"/>
                        </a:spcAft>
                        <a:buClr>
                          <a:schemeClr val="dk1"/>
                        </a:buClr>
                        <a:buSzPts val="1400"/>
                        <a:buFont typeface="Calibri"/>
                        <a:buNone/>
                        <a:tabLst/>
                        <a:defRPr/>
                      </a:pPr>
                      <a:endParaRPr lang="en-US" sz="1400" u="none" strike="noStrike" cap="none" dirty="0">
                        <a:latin typeface="Calibri"/>
                        <a:ea typeface="Calibri"/>
                        <a:cs typeface="Calibri"/>
                        <a:sym typeface="Calibri"/>
                      </a:endParaRPr>
                    </a:p>
                  </a:txBody>
                  <a:tcPr marL="84250" marR="84250" marT="0" marB="0"/>
                </a:tc>
                <a:extLst>
                  <a:ext uri="{0D108BD9-81ED-4DB2-BD59-A6C34878D82A}">
                    <a16:rowId xmlns:a16="http://schemas.microsoft.com/office/drawing/2014/main" val="10007"/>
                  </a:ext>
                </a:extLst>
              </a:tr>
              <a:tr h="254275">
                <a:tc>
                  <a:txBody>
                    <a:bodyPr/>
                    <a:lstStyle/>
                    <a:p>
                      <a:pPr marL="0" marR="0" lvl="0" indent="0" algn="ctr" rtl="0">
                        <a:lnSpc>
                          <a:spcPct val="107000"/>
                        </a:lnSpc>
                        <a:spcBef>
                          <a:spcPts val="0"/>
                        </a:spcBef>
                        <a:spcAft>
                          <a:spcPts val="0"/>
                        </a:spcAft>
                        <a:buClr>
                          <a:schemeClr val="dk1"/>
                        </a:buClr>
                        <a:buSzPts val="1400"/>
                        <a:buFont typeface="Calibri"/>
                        <a:buNone/>
                      </a:pPr>
                      <a:r>
                        <a:rPr lang="en-US" sz="1400" u="none" strike="noStrike" cap="none" dirty="0" err="1">
                          <a:latin typeface="Calibri"/>
                          <a:ea typeface="Calibri"/>
                          <a:cs typeface="Calibri"/>
                          <a:sym typeface="Calibri"/>
                        </a:rPr>
                        <a:t>Hospital_ID</a:t>
                      </a:r>
                      <a:r>
                        <a:rPr lang="en-US" sz="1400" u="none" strike="noStrike" cap="none" dirty="0">
                          <a:latin typeface="Calibri"/>
                          <a:ea typeface="Calibri"/>
                          <a:cs typeface="Calibri"/>
                          <a:sym typeface="Calibri"/>
                        </a:rPr>
                        <a:t> </a:t>
                      </a:r>
                      <a:endParaRPr sz="1400" u="none" strike="noStrike" cap="none" dirty="0">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r>
                        <a:rPr lang="en-US" altLang="zh-TW" sz="1400" u="none" strike="noStrike" cap="none" dirty="0"/>
                        <a:t>INT</a:t>
                      </a:r>
                      <a:endParaRPr sz="1400" u="none" strike="noStrike" cap="none" dirty="0">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dirty="0">
                        <a:latin typeface="Calibri"/>
                        <a:ea typeface="Calibri"/>
                        <a:cs typeface="Calibri"/>
                        <a:sym typeface="Calibri"/>
                      </a:endParaRPr>
                    </a:p>
                  </a:txBody>
                  <a:tcPr marL="84250" marR="84250" marT="0" marB="0"/>
                </a:tc>
                <a:tc>
                  <a:txBody>
                    <a:bodyPr/>
                    <a:lstStyle/>
                    <a:p>
                      <a:pPr marL="0" marR="0" lvl="0" indent="0" algn="ctr" rtl="0">
                        <a:lnSpc>
                          <a:spcPct val="107000"/>
                        </a:lnSpc>
                        <a:spcBef>
                          <a:spcPts val="0"/>
                        </a:spcBef>
                        <a:spcAft>
                          <a:spcPts val="0"/>
                        </a:spcAft>
                        <a:buClr>
                          <a:schemeClr val="dk1"/>
                        </a:buClr>
                        <a:buSzPts val="1400"/>
                        <a:buFont typeface="Calibri"/>
                        <a:buNone/>
                      </a:pPr>
                      <a:endParaRPr sz="1400" u="none" strike="noStrike" cap="none" dirty="0">
                        <a:latin typeface="Calibri"/>
                        <a:ea typeface="Calibri"/>
                        <a:cs typeface="Calibri"/>
                        <a:sym typeface="Calibri"/>
                      </a:endParaRPr>
                    </a:p>
                  </a:txBody>
                  <a:tcPr marL="84250" marR="84250" marT="0" marB="0"/>
                </a:tc>
                <a:tc>
                  <a:txBody>
                    <a:bodyPr/>
                    <a:lstStyle/>
                    <a:p>
                      <a:pPr marL="0" marR="0" lvl="0" indent="0" algn="ctr" defTabSz="914400" rtl="0" eaLnBrk="1" fontAlgn="auto" latinLnBrk="0" hangingPunct="1">
                        <a:lnSpc>
                          <a:spcPct val="107000"/>
                        </a:lnSpc>
                        <a:spcBef>
                          <a:spcPts val="0"/>
                        </a:spcBef>
                        <a:spcAft>
                          <a:spcPts val="0"/>
                        </a:spcAft>
                        <a:buClr>
                          <a:schemeClr val="dk1"/>
                        </a:buClr>
                        <a:buSzPts val="1400"/>
                        <a:buFont typeface="Calibri"/>
                        <a:buNone/>
                        <a:tabLst/>
                        <a:defRPr/>
                      </a:pPr>
                      <a:r>
                        <a:rPr lang="en-US" altLang="zh-TW" sz="1400" u="none" strike="noStrike" cap="none" dirty="0">
                          <a:latin typeface="Calibri"/>
                          <a:ea typeface="Calibri"/>
                          <a:cs typeface="Calibri"/>
                          <a:sym typeface="Calibri"/>
                        </a:rPr>
                        <a:t>Foreign Key</a:t>
                      </a:r>
                      <a:endParaRPr lang="en-US" sz="1400" u="none" strike="noStrike" cap="none" dirty="0">
                        <a:latin typeface="Calibri"/>
                        <a:ea typeface="Calibri"/>
                        <a:cs typeface="Calibri"/>
                        <a:sym typeface="Calibri"/>
                      </a:endParaRPr>
                    </a:p>
                  </a:txBody>
                  <a:tcPr marL="84250" marR="84250" marT="0" marB="0"/>
                </a:tc>
                <a:extLst>
                  <a:ext uri="{0D108BD9-81ED-4DB2-BD59-A6C34878D82A}">
                    <a16:rowId xmlns:a16="http://schemas.microsoft.com/office/drawing/2014/main" val="4158014185"/>
                  </a:ext>
                </a:extLst>
              </a:tr>
            </a:tbl>
          </a:graphicData>
        </a:graphic>
      </p:graphicFrame>
      <p:pic>
        <p:nvPicPr>
          <p:cNvPr id="3" name="Recorded Sound">
            <a:hlinkClick r:id="" action="ppaction://media"/>
            <a:extLst>
              <a:ext uri="{FF2B5EF4-FFF2-40B4-BE49-F238E27FC236}">
                <a16:creationId xmlns:a16="http://schemas.microsoft.com/office/drawing/2014/main" id="{15219AFA-6A4B-5DD0-E277-B1990419EA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71800" y="460316"/>
            <a:ext cx="609600" cy="60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4"/>
        <p:cNvGrpSpPr/>
        <p:nvPr/>
      </p:nvGrpSpPr>
      <p:grpSpPr>
        <a:xfrm>
          <a:off x="0" y="0"/>
          <a:ext cx="0" cy="0"/>
          <a:chOff x="0" y="0"/>
          <a:chExt cx="0" cy="0"/>
        </a:xfrm>
      </p:grpSpPr>
      <p:sp>
        <p:nvSpPr>
          <p:cNvPr id="245" name="Google Shape;245;p11"/>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46" name="Google Shape;246;p11"/>
          <p:cNvSpPr/>
          <p:nvPr/>
        </p:nvSpPr>
        <p:spPr>
          <a:xfrm rot="2700000">
            <a:off x="82782" y="-1386168"/>
            <a:ext cx="2424873" cy="3611191"/>
          </a:xfrm>
          <a:custGeom>
            <a:avLst/>
            <a:gdLst/>
            <a:ahLst/>
            <a:cxnLst/>
            <a:rect l="l" t="t" r="r" b="b"/>
            <a:pathLst>
              <a:path w="2424873" h="3611191" extrusionOk="0">
                <a:moveTo>
                  <a:pt x="0" y="2424874"/>
                </a:moveTo>
                <a:lnTo>
                  <a:pt x="2424873" y="0"/>
                </a:lnTo>
                <a:lnTo>
                  <a:pt x="2424873" y="3611191"/>
                </a:lnTo>
                <a:lnTo>
                  <a:pt x="1186317" y="3611191"/>
                </a:lnTo>
                <a:close/>
              </a:path>
            </a:pathLst>
          </a:cu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47" name="Google Shape;247;p11"/>
          <p:cNvSpPr/>
          <p:nvPr/>
        </p:nvSpPr>
        <p:spPr>
          <a:xfrm rot="2700000">
            <a:off x="1571000" y="-338582"/>
            <a:ext cx="1635955" cy="1635955"/>
          </a:xfrm>
          <a:custGeom>
            <a:avLst/>
            <a:gdLst/>
            <a:ahLst/>
            <a:cxnLst/>
            <a:rect l="l" t="t" r="r" b="b"/>
            <a:pathLst>
              <a:path w="1635955" h="1635955" extrusionOk="0">
                <a:moveTo>
                  <a:pt x="0" y="957987"/>
                </a:moveTo>
                <a:lnTo>
                  <a:pt x="957987" y="0"/>
                </a:lnTo>
                <a:lnTo>
                  <a:pt x="1635955" y="0"/>
                </a:lnTo>
                <a:lnTo>
                  <a:pt x="1635955" y="1635955"/>
                </a:lnTo>
                <a:lnTo>
                  <a:pt x="0" y="1635955"/>
                </a:lnTo>
                <a:close/>
              </a:path>
            </a:pathLst>
          </a:cu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48" name="Google Shape;248;p11"/>
          <p:cNvSpPr/>
          <p:nvPr/>
        </p:nvSpPr>
        <p:spPr>
          <a:xfrm rot="2700000">
            <a:off x="9627985" y="-6588"/>
            <a:ext cx="4059393" cy="2548110"/>
          </a:xfrm>
          <a:custGeom>
            <a:avLst/>
            <a:gdLst/>
            <a:ahLst/>
            <a:cxnLst/>
            <a:rect l="l" t="t" r="r" b="b"/>
            <a:pathLst>
              <a:path w="4059393" h="2548110" extrusionOk="0">
                <a:moveTo>
                  <a:pt x="0" y="1511282"/>
                </a:moveTo>
                <a:lnTo>
                  <a:pt x="1511282" y="0"/>
                </a:lnTo>
                <a:lnTo>
                  <a:pt x="4059393" y="2548110"/>
                </a:lnTo>
                <a:lnTo>
                  <a:pt x="0" y="2548110"/>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49" name="Google Shape;249;p11"/>
          <p:cNvSpPr/>
          <p:nvPr/>
        </p:nvSpPr>
        <p:spPr>
          <a:xfrm rot="2700000">
            <a:off x="10262924" y="1465780"/>
            <a:ext cx="1185708" cy="118570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50" name="Google Shape;250;p11"/>
          <p:cNvSpPr/>
          <p:nvPr/>
        </p:nvSpPr>
        <p:spPr>
          <a:xfrm rot="2700000">
            <a:off x="-29557" y="5198743"/>
            <a:ext cx="2444907" cy="2366116"/>
          </a:xfrm>
          <a:custGeom>
            <a:avLst/>
            <a:gdLst/>
            <a:ahLst/>
            <a:cxnLst/>
            <a:rect l="l" t="t" r="r" b="b"/>
            <a:pathLst>
              <a:path w="2203753" h="2132734" extrusionOk="0">
                <a:moveTo>
                  <a:pt x="0" y="0"/>
                </a:moveTo>
                <a:lnTo>
                  <a:pt x="2203753" y="0"/>
                </a:lnTo>
                <a:lnTo>
                  <a:pt x="2203753" y="576461"/>
                </a:lnTo>
                <a:lnTo>
                  <a:pt x="647480" y="2132734"/>
                </a:lnTo>
                <a:lnTo>
                  <a:pt x="0" y="1485255"/>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51" name="Google Shape;251;p11"/>
          <p:cNvSpPr/>
          <p:nvPr/>
        </p:nvSpPr>
        <p:spPr>
          <a:xfrm rot="2700000">
            <a:off x="1769787" y="5439893"/>
            <a:ext cx="928467" cy="928467"/>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52" name="Google Shape;252;p11"/>
          <p:cNvSpPr/>
          <p:nvPr/>
        </p:nvSpPr>
        <p:spPr>
          <a:xfrm rot="2700000">
            <a:off x="3401311" y="734311"/>
            <a:ext cx="5389379" cy="5389379"/>
          </a:xfrm>
          <a:custGeom>
            <a:avLst/>
            <a:gdLst/>
            <a:ahLst/>
            <a:cxnLst/>
            <a:rect l="l" t="t" r="r" b="b"/>
            <a:pathLst>
              <a:path w="5389379" h="5389379" extrusionOk="0">
                <a:moveTo>
                  <a:pt x="0" y="540040"/>
                </a:moveTo>
                <a:lnTo>
                  <a:pt x="540040" y="0"/>
                </a:lnTo>
                <a:lnTo>
                  <a:pt x="5389379" y="0"/>
                </a:lnTo>
                <a:lnTo>
                  <a:pt x="5389379" y="4838655"/>
                </a:lnTo>
                <a:lnTo>
                  <a:pt x="4838655" y="5389379"/>
                </a:lnTo>
                <a:lnTo>
                  <a:pt x="0" y="5389379"/>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53" name="Google Shape;253;p11"/>
          <p:cNvSpPr/>
          <p:nvPr/>
        </p:nvSpPr>
        <p:spPr>
          <a:xfrm rot="2700000">
            <a:off x="2700283" y="33283"/>
            <a:ext cx="6791435" cy="6791435"/>
          </a:xfrm>
          <a:custGeom>
            <a:avLst/>
            <a:gdLst/>
            <a:ahLst/>
            <a:cxnLst/>
            <a:rect l="l" t="t" r="r" b="b"/>
            <a:pathLst>
              <a:path w="6791435" h="6791435" extrusionOk="0">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54" name="Google Shape;254;p11"/>
          <p:cNvSpPr txBox="1">
            <a:spLocks noGrp="1"/>
          </p:cNvSpPr>
          <p:nvPr>
            <p:ph type="body" idx="1"/>
          </p:nvPr>
        </p:nvSpPr>
        <p:spPr>
          <a:xfrm>
            <a:off x="4439633" y="4518923"/>
            <a:ext cx="3312734" cy="114185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1000"/>
              </a:spcBef>
              <a:spcAft>
                <a:spcPts val="0"/>
              </a:spcAft>
              <a:buClr>
                <a:srgbClr val="888888"/>
              </a:buClr>
              <a:buSzPts val="2400"/>
              <a:buNone/>
            </a:pPr>
            <a:endParaRPr sz="2000">
              <a:solidFill>
                <a:srgbClr val="080808"/>
              </a:solidFill>
              <a:latin typeface="Calibri"/>
              <a:ea typeface="Calibri"/>
              <a:cs typeface="Calibri"/>
              <a:sym typeface="Calibri"/>
            </a:endParaRPr>
          </a:p>
        </p:txBody>
      </p:sp>
      <p:sp>
        <p:nvSpPr>
          <p:cNvPr id="255" name="Google Shape;255;p11"/>
          <p:cNvSpPr txBox="1">
            <a:spLocks noGrp="1"/>
          </p:cNvSpPr>
          <p:nvPr>
            <p:ph type="title"/>
          </p:nvPr>
        </p:nvSpPr>
        <p:spPr>
          <a:xfrm>
            <a:off x="3204642" y="2353641"/>
            <a:ext cx="5782716" cy="215071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6000"/>
              <a:buFont typeface="Calibri"/>
              <a:buNone/>
            </a:pPr>
            <a:r>
              <a:rPr lang="en-US" sz="3600" dirty="0">
                <a:solidFill>
                  <a:srgbClr val="080808"/>
                </a:solidFill>
                <a:latin typeface="Calibri"/>
                <a:ea typeface="Calibri"/>
                <a:cs typeface="Calibri"/>
                <a:sym typeface="Calibri"/>
              </a:rPr>
              <a:t>Example Queries</a:t>
            </a:r>
            <a:endParaRPr dirty="0"/>
          </a:p>
        </p:txBody>
      </p:sp>
      <p:sp>
        <p:nvSpPr>
          <p:cNvPr id="256" name="Google Shape;256;p11"/>
          <p:cNvSpPr/>
          <p:nvPr/>
        </p:nvSpPr>
        <p:spPr>
          <a:xfrm rot="2700000">
            <a:off x="9629823" y="5457591"/>
            <a:ext cx="2231794" cy="2568811"/>
          </a:xfrm>
          <a:custGeom>
            <a:avLst/>
            <a:gdLst/>
            <a:ahLst/>
            <a:cxnLst/>
            <a:rect l="l" t="t" r="r" b="b"/>
            <a:pathLst>
              <a:path w="2940086" h="3384061" extrusionOk="0">
                <a:moveTo>
                  <a:pt x="0" y="0"/>
                </a:moveTo>
                <a:lnTo>
                  <a:pt x="2496112" y="0"/>
                </a:lnTo>
                <a:lnTo>
                  <a:pt x="2940086" y="443975"/>
                </a:lnTo>
                <a:lnTo>
                  <a:pt x="0" y="3384061"/>
                </a:lnTo>
                <a:close/>
              </a:path>
            </a:pathLst>
          </a:cu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57" name="Google Shape;257;p11"/>
          <p:cNvSpPr/>
          <p:nvPr/>
        </p:nvSpPr>
        <p:spPr>
          <a:xfrm rot="2700000">
            <a:off x="9720059" y="5243545"/>
            <a:ext cx="959985" cy="959985"/>
          </a:xfrm>
          <a:prstGeom prst="rect">
            <a:avLst/>
          </a:pr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 name="Queries">
            <a:hlinkClick r:id="" action="ppaction://media"/>
            <a:extLst>
              <a:ext uri="{FF2B5EF4-FFF2-40B4-BE49-F238E27FC236}">
                <a16:creationId xmlns:a16="http://schemas.microsoft.com/office/drawing/2014/main" id="{60C25F6D-B9B5-5D26-F0E6-B0D710E070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86636" y="40261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1"/>
        <p:cNvGrpSpPr/>
        <p:nvPr/>
      </p:nvGrpSpPr>
      <p:grpSpPr>
        <a:xfrm>
          <a:off x="0" y="0"/>
          <a:ext cx="0" cy="0"/>
          <a:chOff x="0" y="0"/>
          <a:chExt cx="0" cy="0"/>
        </a:xfrm>
      </p:grpSpPr>
      <p:sp>
        <p:nvSpPr>
          <p:cNvPr id="262" name="Google Shape;262;g14338354b96_0_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263" name="Google Shape;263;g14338354b96_0_7"/>
          <p:cNvGrpSpPr/>
          <p:nvPr/>
        </p:nvGrpSpPr>
        <p:grpSpPr>
          <a:xfrm flipH="1">
            <a:off x="10741136" y="-454724"/>
            <a:ext cx="2323655" cy="2323656"/>
            <a:chOff x="-872270" y="-454724"/>
            <a:chExt cx="2323655" cy="2323656"/>
          </a:xfrm>
        </p:grpSpPr>
        <p:sp>
          <p:nvSpPr>
            <p:cNvPr id="264" name="Google Shape;264;g14338354b96_0_7"/>
            <p:cNvSpPr/>
            <p:nvPr/>
          </p:nvSpPr>
          <p:spPr>
            <a:xfrm rot="2700000">
              <a:off x="-415188" y="-231223"/>
              <a:ext cx="1409491" cy="1876653"/>
            </a:xfrm>
            <a:custGeom>
              <a:avLst/>
              <a:gdLst/>
              <a:ahLst/>
              <a:cxnLst/>
              <a:rect l="l" t="t" r="r" b="b"/>
              <a:pathLst>
                <a:path w="1409491" h="1876653" extrusionOk="0">
                  <a:moveTo>
                    <a:pt x="0" y="643075"/>
                  </a:moveTo>
                  <a:lnTo>
                    <a:pt x="643075" y="0"/>
                  </a:lnTo>
                  <a:lnTo>
                    <a:pt x="1409491" y="0"/>
                  </a:lnTo>
                  <a:lnTo>
                    <a:pt x="1409491" y="1876653"/>
                  </a:lnTo>
                  <a:lnTo>
                    <a:pt x="1233578" y="1876653"/>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65" name="Google Shape;265;g14338354b96_0_7"/>
            <p:cNvSpPr/>
            <p:nvPr/>
          </p:nvSpPr>
          <p:spPr>
            <a:xfrm rot="2700000">
              <a:off x="301285" y="128278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266" name="Google Shape;266;g14338354b96_0_7"/>
          <p:cNvSpPr/>
          <p:nvPr/>
        </p:nvSpPr>
        <p:spPr>
          <a:xfrm rot="2700000">
            <a:off x="2737196" y="6033666"/>
            <a:ext cx="645368" cy="64536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67" name="Google Shape;267;g14338354b96_0_7"/>
          <p:cNvSpPr/>
          <p:nvPr/>
        </p:nvSpPr>
        <p:spPr>
          <a:xfrm>
            <a:off x="1343436" y="5721108"/>
            <a:ext cx="2261965" cy="1136891"/>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68" name="Google Shape;268;g14338354b96_0_7"/>
          <p:cNvPicPr preferRelativeResize="0"/>
          <p:nvPr/>
        </p:nvPicPr>
        <p:blipFill rotWithShape="1">
          <a:blip r:embed="rId5">
            <a:alphaModFix/>
          </a:blip>
          <a:srcRect/>
          <a:stretch/>
        </p:blipFill>
        <p:spPr>
          <a:xfrm>
            <a:off x="643467" y="1506982"/>
            <a:ext cx="10905066" cy="3844034"/>
          </a:xfrm>
          <a:prstGeom prst="rect">
            <a:avLst/>
          </a:prstGeom>
          <a:noFill/>
          <a:ln>
            <a:noFill/>
          </a:ln>
        </p:spPr>
      </p:pic>
      <p:sp>
        <p:nvSpPr>
          <p:cNvPr id="9" name="Google Shape;232;p10">
            <a:extLst>
              <a:ext uri="{FF2B5EF4-FFF2-40B4-BE49-F238E27FC236}">
                <a16:creationId xmlns:a16="http://schemas.microsoft.com/office/drawing/2014/main" id="{D80DCD36-6F5A-4A63-F187-7601709A1FAC}"/>
              </a:ext>
            </a:extLst>
          </p:cNvPr>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dirty="0"/>
              <a:t>Query 1</a:t>
            </a:r>
            <a:endParaRPr dirty="0"/>
          </a:p>
        </p:txBody>
      </p:sp>
      <p:pic>
        <p:nvPicPr>
          <p:cNvPr id="2" name="Q1">
            <a:hlinkClick r:id="" action="ppaction://media"/>
            <a:extLst>
              <a:ext uri="{FF2B5EF4-FFF2-40B4-BE49-F238E27FC236}">
                <a16:creationId xmlns:a16="http://schemas.microsoft.com/office/drawing/2014/main" id="{CEFAB23F-98F9-A52F-A0D8-549EC24CFCF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55768" y="411754"/>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33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2"/>
        <p:cNvGrpSpPr/>
        <p:nvPr/>
      </p:nvGrpSpPr>
      <p:grpSpPr>
        <a:xfrm>
          <a:off x="0" y="0"/>
          <a:ext cx="0" cy="0"/>
          <a:chOff x="0" y="0"/>
          <a:chExt cx="0" cy="0"/>
        </a:xfrm>
      </p:grpSpPr>
      <p:sp>
        <p:nvSpPr>
          <p:cNvPr id="273" name="Google Shape;273;g142a03c282e_0_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274" name="Google Shape;274;g142a03c282e_0_5"/>
          <p:cNvGrpSpPr/>
          <p:nvPr/>
        </p:nvGrpSpPr>
        <p:grpSpPr>
          <a:xfrm flipH="1">
            <a:off x="10741136" y="-454724"/>
            <a:ext cx="2323655" cy="2323656"/>
            <a:chOff x="-872270" y="-454724"/>
            <a:chExt cx="2323655" cy="2323656"/>
          </a:xfrm>
        </p:grpSpPr>
        <p:sp>
          <p:nvSpPr>
            <p:cNvPr id="275" name="Google Shape;275;g142a03c282e_0_5"/>
            <p:cNvSpPr/>
            <p:nvPr/>
          </p:nvSpPr>
          <p:spPr>
            <a:xfrm rot="2700000">
              <a:off x="-415188" y="-231223"/>
              <a:ext cx="1409491" cy="1876653"/>
            </a:xfrm>
            <a:custGeom>
              <a:avLst/>
              <a:gdLst/>
              <a:ahLst/>
              <a:cxnLst/>
              <a:rect l="l" t="t" r="r" b="b"/>
              <a:pathLst>
                <a:path w="1409491" h="1876653" extrusionOk="0">
                  <a:moveTo>
                    <a:pt x="0" y="643075"/>
                  </a:moveTo>
                  <a:lnTo>
                    <a:pt x="643075" y="0"/>
                  </a:lnTo>
                  <a:lnTo>
                    <a:pt x="1409491" y="0"/>
                  </a:lnTo>
                  <a:lnTo>
                    <a:pt x="1409491" y="1876653"/>
                  </a:lnTo>
                  <a:lnTo>
                    <a:pt x="1233578" y="1876653"/>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76" name="Google Shape;276;g142a03c282e_0_5"/>
            <p:cNvSpPr/>
            <p:nvPr/>
          </p:nvSpPr>
          <p:spPr>
            <a:xfrm rot="2700000">
              <a:off x="301285" y="128278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277" name="Google Shape;277;g142a03c282e_0_5"/>
          <p:cNvSpPr/>
          <p:nvPr/>
        </p:nvSpPr>
        <p:spPr>
          <a:xfrm rot="2700000">
            <a:off x="2737196" y="6033666"/>
            <a:ext cx="645368" cy="64536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78" name="Google Shape;278;g142a03c282e_0_5"/>
          <p:cNvSpPr/>
          <p:nvPr/>
        </p:nvSpPr>
        <p:spPr>
          <a:xfrm>
            <a:off x="1343436" y="5721108"/>
            <a:ext cx="2261965" cy="1136891"/>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79" name="Google Shape;279;g142a03c282e_0_5"/>
          <p:cNvPicPr preferRelativeResize="0"/>
          <p:nvPr/>
        </p:nvPicPr>
        <p:blipFill rotWithShape="1">
          <a:blip r:embed="rId5">
            <a:alphaModFix/>
          </a:blip>
          <a:srcRect/>
          <a:stretch/>
        </p:blipFill>
        <p:spPr>
          <a:xfrm>
            <a:off x="643467" y="2283967"/>
            <a:ext cx="10905066" cy="2290064"/>
          </a:xfrm>
          <a:prstGeom prst="rect">
            <a:avLst/>
          </a:prstGeom>
          <a:noFill/>
          <a:ln>
            <a:noFill/>
          </a:ln>
        </p:spPr>
      </p:pic>
      <p:sp>
        <p:nvSpPr>
          <p:cNvPr id="9" name="Google Shape;232;p10">
            <a:extLst>
              <a:ext uri="{FF2B5EF4-FFF2-40B4-BE49-F238E27FC236}">
                <a16:creationId xmlns:a16="http://schemas.microsoft.com/office/drawing/2014/main" id="{2A5A18F7-9C75-E4F7-5815-044796682B49}"/>
              </a:ext>
            </a:extLst>
          </p:cNvPr>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dirty="0"/>
              <a:t>Query 2</a:t>
            </a:r>
            <a:endParaRPr dirty="0"/>
          </a:p>
        </p:txBody>
      </p:sp>
      <p:pic>
        <p:nvPicPr>
          <p:cNvPr id="2" name="Q2">
            <a:hlinkClick r:id="" action="ppaction://media"/>
            <a:extLst>
              <a:ext uri="{FF2B5EF4-FFF2-40B4-BE49-F238E27FC236}">
                <a16:creationId xmlns:a16="http://schemas.microsoft.com/office/drawing/2014/main" id="{D31F3491-8B0E-66FB-CE14-9B8329B564B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80152" y="46417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4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3"/>
        <p:cNvGrpSpPr/>
        <p:nvPr/>
      </p:nvGrpSpPr>
      <p:grpSpPr>
        <a:xfrm>
          <a:off x="0" y="0"/>
          <a:ext cx="0" cy="0"/>
          <a:chOff x="0" y="0"/>
          <a:chExt cx="0" cy="0"/>
        </a:xfrm>
      </p:grpSpPr>
      <p:sp>
        <p:nvSpPr>
          <p:cNvPr id="284" name="Google Shape;284;g142a03c282e_0_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85" name="Google Shape;285;g142a03c282e_0_10"/>
          <p:cNvSpPr/>
          <p:nvPr/>
        </p:nvSpPr>
        <p:spPr>
          <a:xfrm rot="-2700000" flipH="1">
            <a:off x="-376156" y="-253670"/>
            <a:ext cx="1827638" cy="1376989"/>
          </a:xfrm>
          <a:custGeom>
            <a:avLst/>
            <a:gdLst/>
            <a:ahLst/>
            <a:cxnLst/>
            <a:rect l="l" t="t" r="r" b="b"/>
            <a:pathLst>
              <a:path w="1827638" h="1376989" extrusionOk="0">
                <a:moveTo>
                  <a:pt x="0" y="987379"/>
                </a:moveTo>
                <a:lnTo>
                  <a:pt x="987379" y="0"/>
                </a:lnTo>
                <a:lnTo>
                  <a:pt x="1827638" y="840260"/>
                </a:lnTo>
                <a:lnTo>
                  <a:pt x="1827638" y="1376989"/>
                </a:lnTo>
                <a:lnTo>
                  <a:pt x="0" y="1376989"/>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86" name="Google Shape;286;g142a03c282e_0_10"/>
          <p:cNvSpPr/>
          <p:nvPr/>
        </p:nvSpPr>
        <p:spPr>
          <a:xfrm rot="-2700000" flipH="1">
            <a:off x="891641" y="422146"/>
            <a:ext cx="645368" cy="64536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87" name="Google Shape;287;g142a03c282e_0_10"/>
          <p:cNvSpPr/>
          <p:nvPr/>
        </p:nvSpPr>
        <p:spPr>
          <a:xfrm rot="-2700000" flipH="1">
            <a:off x="10043482" y="655140"/>
            <a:ext cx="687472" cy="687472"/>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88" name="Google Shape;288;g142a03c282e_0_10"/>
          <p:cNvSpPr/>
          <p:nvPr/>
        </p:nvSpPr>
        <p:spPr>
          <a:xfrm rot="10800000" flipH="1">
            <a:off x="9356643" y="0"/>
            <a:ext cx="2835357" cy="1480837"/>
          </a:xfrm>
          <a:custGeom>
            <a:avLst/>
            <a:gdLst/>
            <a:ahLst/>
            <a:cxnLst/>
            <a:rect l="l" t="t" r="r" b="b"/>
            <a:pathLst>
              <a:path w="2835357" h="1480837" extrusionOk="0">
                <a:moveTo>
                  <a:pt x="2835357" y="1480837"/>
                </a:moveTo>
                <a:lnTo>
                  <a:pt x="0" y="1480837"/>
                </a:lnTo>
                <a:lnTo>
                  <a:pt x="1552727" y="0"/>
                </a:lnTo>
                <a:lnTo>
                  <a:pt x="2835357" y="1223245"/>
                </a:lnTo>
                <a:close/>
              </a:path>
            </a:pathLst>
          </a:cu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89" name="Google Shape;289;g142a03c282e_0_10"/>
          <p:cNvSpPr/>
          <p:nvPr/>
        </p:nvSpPr>
        <p:spPr>
          <a:xfrm flipH="1">
            <a:off x="7976344" y="6115501"/>
            <a:ext cx="1494513" cy="742499"/>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90" name="Google Shape;290;g142a03c282e_0_10"/>
          <p:cNvPicPr preferRelativeResize="0"/>
          <p:nvPr/>
        </p:nvPicPr>
        <p:blipFill rotWithShape="1">
          <a:blip r:embed="rId5">
            <a:alphaModFix/>
          </a:blip>
          <a:srcRect/>
          <a:stretch/>
        </p:blipFill>
        <p:spPr>
          <a:xfrm>
            <a:off x="828165" y="1278505"/>
            <a:ext cx="9946156" cy="4046022"/>
          </a:xfrm>
          <a:prstGeom prst="rect">
            <a:avLst/>
          </a:prstGeom>
          <a:noFill/>
          <a:ln>
            <a:noFill/>
          </a:ln>
        </p:spPr>
      </p:pic>
      <p:sp>
        <p:nvSpPr>
          <p:cNvPr id="291" name="Google Shape;291;g142a03c282e_0_10"/>
          <p:cNvSpPr/>
          <p:nvPr/>
        </p:nvSpPr>
        <p:spPr>
          <a:xfrm flipH="1">
            <a:off x="7604080" y="6453143"/>
            <a:ext cx="814903" cy="404857"/>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 name="Google Shape;232;p10">
            <a:extLst>
              <a:ext uri="{FF2B5EF4-FFF2-40B4-BE49-F238E27FC236}">
                <a16:creationId xmlns:a16="http://schemas.microsoft.com/office/drawing/2014/main" id="{46358501-D074-C5A8-BBDE-9CDF59409B28}"/>
              </a:ext>
            </a:extLst>
          </p:cNvPr>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dirty="0"/>
              <a:t>Query 3</a:t>
            </a:r>
            <a:endParaRPr dirty="0"/>
          </a:p>
        </p:txBody>
      </p:sp>
      <p:pic>
        <p:nvPicPr>
          <p:cNvPr id="2" name="Q3">
            <a:hlinkClick r:id="" action="ppaction://media"/>
            <a:extLst>
              <a:ext uri="{FF2B5EF4-FFF2-40B4-BE49-F238E27FC236}">
                <a16:creationId xmlns:a16="http://schemas.microsoft.com/office/drawing/2014/main" id="{08D84C3B-B9B9-94AD-8687-04DF4071F14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51999" y="43561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8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95"/>
        <p:cNvGrpSpPr/>
        <p:nvPr/>
      </p:nvGrpSpPr>
      <p:grpSpPr>
        <a:xfrm>
          <a:off x="0" y="0"/>
          <a:ext cx="0" cy="0"/>
          <a:chOff x="0" y="0"/>
          <a:chExt cx="0" cy="0"/>
        </a:xfrm>
      </p:grpSpPr>
      <p:sp>
        <p:nvSpPr>
          <p:cNvPr id="8" name="Rectangle 7">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1" name="Freeform: Shape 10">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D15E43B-4F9A-2125-7238-F036EFECA7C5}"/>
              </a:ext>
            </a:extLst>
          </p:cNvPr>
          <p:cNvPicPr>
            <a:picLocks noChangeAspect="1"/>
          </p:cNvPicPr>
          <p:nvPr/>
        </p:nvPicPr>
        <p:blipFill>
          <a:blip r:embed="rId5"/>
          <a:stretch>
            <a:fillRect/>
          </a:stretch>
        </p:blipFill>
        <p:spPr>
          <a:xfrm>
            <a:off x="643467" y="1984078"/>
            <a:ext cx="10905066" cy="2889842"/>
          </a:xfrm>
          <a:prstGeom prst="rect">
            <a:avLst/>
          </a:prstGeom>
          <a:ln>
            <a:noFill/>
          </a:ln>
        </p:spPr>
      </p:pic>
      <p:sp>
        <p:nvSpPr>
          <p:cNvPr id="9" name="Google Shape;232;p10">
            <a:extLst>
              <a:ext uri="{FF2B5EF4-FFF2-40B4-BE49-F238E27FC236}">
                <a16:creationId xmlns:a16="http://schemas.microsoft.com/office/drawing/2014/main" id="{AF7C86DF-B84A-2E55-41A5-BD158860BFDF}"/>
              </a:ext>
            </a:extLst>
          </p:cNvPr>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dirty="0"/>
              <a:t>Query 4</a:t>
            </a:r>
            <a:endParaRPr dirty="0"/>
          </a:p>
        </p:txBody>
      </p:sp>
      <p:pic>
        <p:nvPicPr>
          <p:cNvPr id="2" name="Q4">
            <a:hlinkClick r:id="" action="ppaction://media"/>
            <a:extLst>
              <a:ext uri="{FF2B5EF4-FFF2-40B4-BE49-F238E27FC236}">
                <a16:creationId xmlns:a16="http://schemas.microsoft.com/office/drawing/2014/main" id="{C0F1270D-C068-80C7-EF20-A4B10AFC361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741136" y="345259"/>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2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01"/>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25D6CF2-157F-C632-6C00-C013D002EC39}"/>
              </a:ext>
            </a:extLst>
          </p:cNvPr>
          <p:cNvPicPr>
            <a:picLocks noChangeAspect="1"/>
          </p:cNvPicPr>
          <p:nvPr/>
        </p:nvPicPr>
        <p:blipFill>
          <a:blip r:embed="rId5"/>
          <a:stretch>
            <a:fillRect/>
          </a:stretch>
        </p:blipFill>
        <p:spPr>
          <a:xfrm>
            <a:off x="643467" y="2161285"/>
            <a:ext cx="10905066" cy="2535428"/>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Google Shape;232;p10">
            <a:extLst>
              <a:ext uri="{FF2B5EF4-FFF2-40B4-BE49-F238E27FC236}">
                <a16:creationId xmlns:a16="http://schemas.microsoft.com/office/drawing/2014/main" id="{0AE8AA34-F29D-665B-6446-0CDC63C278FB}"/>
              </a:ext>
            </a:extLst>
          </p:cNvPr>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dirty="0"/>
              <a:t>Query 5</a:t>
            </a:r>
            <a:endParaRPr dirty="0"/>
          </a:p>
        </p:txBody>
      </p:sp>
      <p:pic>
        <p:nvPicPr>
          <p:cNvPr id="2" name="Q5">
            <a:hlinkClick r:id="" action="ppaction://media"/>
            <a:extLst>
              <a:ext uri="{FF2B5EF4-FFF2-40B4-BE49-F238E27FC236}">
                <a16:creationId xmlns:a16="http://schemas.microsoft.com/office/drawing/2014/main" id="{B1AD718F-98AA-2DFA-6B2F-3C408A9CC62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08193" y="591575"/>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9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7"/>
        <p:cNvGrpSpPr/>
        <p:nvPr/>
      </p:nvGrpSpPr>
      <p:grpSpPr>
        <a:xfrm>
          <a:off x="0" y="0"/>
          <a:ext cx="0" cy="0"/>
          <a:chOff x="0" y="0"/>
          <a:chExt cx="0" cy="0"/>
        </a:xfrm>
      </p:grpSpPr>
      <p:sp>
        <p:nvSpPr>
          <p:cNvPr id="308" name="Google Shape;308;g14338354b96_0_2"/>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09" name="Google Shape;309;g14338354b96_0_2"/>
          <p:cNvSpPr/>
          <p:nvPr/>
        </p:nvSpPr>
        <p:spPr>
          <a:xfrm rot="2700000">
            <a:off x="82782" y="-1386168"/>
            <a:ext cx="2424873" cy="3611191"/>
          </a:xfrm>
          <a:custGeom>
            <a:avLst/>
            <a:gdLst/>
            <a:ahLst/>
            <a:cxnLst/>
            <a:rect l="l" t="t" r="r" b="b"/>
            <a:pathLst>
              <a:path w="2424873" h="3611191" extrusionOk="0">
                <a:moveTo>
                  <a:pt x="0" y="2424874"/>
                </a:moveTo>
                <a:lnTo>
                  <a:pt x="2424873" y="0"/>
                </a:lnTo>
                <a:lnTo>
                  <a:pt x="2424873" y="3611191"/>
                </a:lnTo>
                <a:lnTo>
                  <a:pt x="1186317" y="3611191"/>
                </a:lnTo>
                <a:close/>
              </a:path>
            </a:pathLst>
          </a:cu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10" name="Google Shape;310;g14338354b96_0_2"/>
          <p:cNvSpPr/>
          <p:nvPr/>
        </p:nvSpPr>
        <p:spPr>
          <a:xfrm rot="2700000">
            <a:off x="1571000" y="-338582"/>
            <a:ext cx="1635955" cy="1635955"/>
          </a:xfrm>
          <a:custGeom>
            <a:avLst/>
            <a:gdLst/>
            <a:ahLst/>
            <a:cxnLst/>
            <a:rect l="l" t="t" r="r" b="b"/>
            <a:pathLst>
              <a:path w="1635955" h="1635955" extrusionOk="0">
                <a:moveTo>
                  <a:pt x="0" y="957987"/>
                </a:moveTo>
                <a:lnTo>
                  <a:pt x="957987" y="0"/>
                </a:lnTo>
                <a:lnTo>
                  <a:pt x="1635955" y="0"/>
                </a:lnTo>
                <a:lnTo>
                  <a:pt x="1635955" y="1635955"/>
                </a:lnTo>
                <a:lnTo>
                  <a:pt x="0" y="1635955"/>
                </a:lnTo>
                <a:close/>
              </a:path>
            </a:pathLst>
          </a:cu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11" name="Google Shape;311;g14338354b96_0_2"/>
          <p:cNvSpPr/>
          <p:nvPr/>
        </p:nvSpPr>
        <p:spPr>
          <a:xfrm rot="2700000">
            <a:off x="9627985" y="-6588"/>
            <a:ext cx="4059393" cy="2548110"/>
          </a:xfrm>
          <a:custGeom>
            <a:avLst/>
            <a:gdLst/>
            <a:ahLst/>
            <a:cxnLst/>
            <a:rect l="l" t="t" r="r" b="b"/>
            <a:pathLst>
              <a:path w="4059393" h="2548110" extrusionOk="0">
                <a:moveTo>
                  <a:pt x="0" y="1511282"/>
                </a:moveTo>
                <a:lnTo>
                  <a:pt x="1511282" y="0"/>
                </a:lnTo>
                <a:lnTo>
                  <a:pt x="4059393" y="2548110"/>
                </a:lnTo>
                <a:lnTo>
                  <a:pt x="0" y="2548110"/>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12" name="Google Shape;312;g14338354b96_0_2"/>
          <p:cNvSpPr/>
          <p:nvPr/>
        </p:nvSpPr>
        <p:spPr>
          <a:xfrm rot="2700000">
            <a:off x="10262924" y="1465780"/>
            <a:ext cx="1185708" cy="118570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13" name="Google Shape;313;g14338354b96_0_2"/>
          <p:cNvSpPr/>
          <p:nvPr/>
        </p:nvSpPr>
        <p:spPr>
          <a:xfrm rot="2700000">
            <a:off x="-29557" y="5198743"/>
            <a:ext cx="2444907" cy="2366116"/>
          </a:xfrm>
          <a:custGeom>
            <a:avLst/>
            <a:gdLst/>
            <a:ahLst/>
            <a:cxnLst/>
            <a:rect l="l" t="t" r="r" b="b"/>
            <a:pathLst>
              <a:path w="2203753" h="2132734" extrusionOk="0">
                <a:moveTo>
                  <a:pt x="0" y="0"/>
                </a:moveTo>
                <a:lnTo>
                  <a:pt x="2203753" y="0"/>
                </a:lnTo>
                <a:lnTo>
                  <a:pt x="2203753" y="576461"/>
                </a:lnTo>
                <a:lnTo>
                  <a:pt x="647480" y="2132734"/>
                </a:lnTo>
                <a:lnTo>
                  <a:pt x="0" y="1485255"/>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14" name="Google Shape;314;g14338354b96_0_2"/>
          <p:cNvSpPr/>
          <p:nvPr/>
        </p:nvSpPr>
        <p:spPr>
          <a:xfrm rot="2700000">
            <a:off x="1769787" y="5439893"/>
            <a:ext cx="928467" cy="928467"/>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5" name="Google Shape;315;g14338354b96_0_2"/>
          <p:cNvSpPr/>
          <p:nvPr/>
        </p:nvSpPr>
        <p:spPr>
          <a:xfrm rot="2700000">
            <a:off x="3401311" y="734311"/>
            <a:ext cx="5389379" cy="5389379"/>
          </a:xfrm>
          <a:custGeom>
            <a:avLst/>
            <a:gdLst/>
            <a:ahLst/>
            <a:cxnLst/>
            <a:rect l="l" t="t" r="r" b="b"/>
            <a:pathLst>
              <a:path w="5389379" h="5389379" extrusionOk="0">
                <a:moveTo>
                  <a:pt x="0" y="540040"/>
                </a:moveTo>
                <a:lnTo>
                  <a:pt x="540040" y="0"/>
                </a:lnTo>
                <a:lnTo>
                  <a:pt x="5389379" y="0"/>
                </a:lnTo>
                <a:lnTo>
                  <a:pt x="5389379" y="4838655"/>
                </a:lnTo>
                <a:lnTo>
                  <a:pt x="4838655" y="5389379"/>
                </a:lnTo>
                <a:lnTo>
                  <a:pt x="0" y="5389379"/>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16" name="Google Shape;316;g14338354b96_0_2"/>
          <p:cNvSpPr/>
          <p:nvPr/>
        </p:nvSpPr>
        <p:spPr>
          <a:xfrm rot="2700000">
            <a:off x="2700283" y="33283"/>
            <a:ext cx="6791435" cy="6791435"/>
          </a:xfrm>
          <a:custGeom>
            <a:avLst/>
            <a:gdLst/>
            <a:ahLst/>
            <a:cxnLst/>
            <a:rect l="l" t="t" r="r" b="b"/>
            <a:pathLst>
              <a:path w="6791435" h="6791435" extrusionOk="0">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317" name="Google Shape;317;g14338354b96_0_2"/>
          <p:cNvSpPr txBox="1">
            <a:spLocks noGrp="1"/>
          </p:cNvSpPr>
          <p:nvPr>
            <p:ph type="body" idx="1"/>
          </p:nvPr>
        </p:nvSpPr>
        <p:spPr>
          <a:xfrm>
            <a:off x="4439633" y="4518923"/>
            <a:ext cx="3312734" cy="114185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1000"/>
              </a:spcBef>
              <a:spcAft>
                <a:spcPts val="0"/>
              </a:spcAft>
              <a:buClr>
                <a:srgbClr val="888888"/>
              </a:buClr>
              <a:buSzPts val="2000"/>
              <a:buNone/>
            </a:pPr>
            <a:endParaRPr sz="2000">
              <a:solidFill>
                <a:srgbClr val="080808"/>
              </a:solidFill>
              <a:latin typeface="Calibri"/>
              <a:ea typeface="Calibri"/>
              <a:cs typeface="Calibri"/>
              <a:sym typeface="Calibri"/>
            </a:endParaRPr>
          </a:p>
        </p:txBody>
      </p:sp>
      <p:sp>
        <p:nvSpPr>
          <p:cNvPr id="318" name="Google Shape;318;g14338354b96_0_2"/>
          <p:cNvSpPr txBox="1">
            <a:spLocks noGrp="1"/>
          </p:cNvSpPr>
          <p:nvPr>
            <p:ph type="title"/>
          </p:nvPr>
        </p:nvSpPr>
        <p:spPr>
          <a:xfrm>
            <a:off x="3204642" y="2353641"/>
            <a:ext cx="5782716" cy="215071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80808"/>
              </a:buClr>
              <a:buSzPts val="3600"/>
              <a:buFont typeface="Calibri"/>
              <a:buNone/>
            </a:pPr>
            <a:r>
              <a:rPr lang="en-US" sz="3600">
                <a:solidFill>
                  <a:srgbClr val="080808"/>
                </a:solidFill>
                <a:latin typeface="Calibri"/>
                <a:ea typeface="Calibri"/>
                <a:cs typeface="Calibri"/>
                <a:sym typeface="Calibri"/>
              </a:rPr>
              <a:t>Conclusion</a:t>
            </a:r>
            <a:endParaRPr/>
          </a:p>
        </p:txBody>
      </p:sp>
      <p:sp>
        <p:nvSpPr>
          <p:cNvPr id="319" name="Google Shape;319;g14338354b96_0_2"/>
          <p:cNvSpPr/>
          <p:nvPr/>
        </p:nvSpPr>
        <p:spPr>
          <a:xfrm rot="2700000">
            <a:off x="9629823" y="5457591"/>
            <a:ext cx="2231794" cy="2568811"/>
          </a:xfrm>
          <a:custGeom>
            <a:avLst/>
            <a:gdLst/>
            <a:ahLst/>
            <a:cxnLst/>
            <a:rect l="l" t="t" r="r" b="b"/>
            <a:pathLst>
              <a:path w="2940086" h="3384061" extrusionOk="0">
                <a:moveTo>
                  <a:pt x="0" y="0"/>
                </a:moveTo>
                <a:lnTo>
                  <a:pt x="2496112" y="0"/>
                </a:lnTo>
                <a:lnTo>
                  <a:pt x="2940086" y="443975"/>
                </a:lnTo>
                <a:lnTo>
                  <a:pt x="0" y="3384061"/>
                </a:lnTo>
                <a:close/>
              </a:path>
            </a:pathLst>
          </a:cu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20" name="Google Shape;320;g14338354b96_0_2"/>
          <p:cNvSpPr/>
          <p:nvPr/>
        </p:nvSpPr>
        <p:spPr>
          <a:xfrm rot="2700000">
            <a:off x="9720059" y="5243545"/>
            <a:ext cx="959985" cy="959985"/>
          </a:xfrm>
          <a:prstGeom prst="rect">
            <a:avLst/>
          </a:pr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 name="CONCLUSION">
            <a:hlinkClick r:id="" action="ppaction://media"/>
            <a:extLst>
              <a:ext uri="{FF2B5EF4-FFF2-40B4-BE49-F238E27FC236}">
                <a16:creationId xmlns:a16="http://schemas.microsoft.com/office/drawing/2014/main" id="{E2EC4B92-4C1F-E2E5-0BFE-DFCB37A4CD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55778" y="446506"/>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5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4"/>
        <p:cNvGrpSpPr/>
        <p:nvPr/>
      </p:nvGrpSpPr>
      <p:grpSpPr>
        <a:xfrm>
          <a:off x="0" y="0"/>
          <a:ext cx="0" cy="0"/>
          <a:chOff x="0" y="0"/>
          <a:chExt cx="0" cy="0"/>
        </a:xfrm>
      </p:grpSpPr>
      <p:sp>
        <p:nvSpPr>
          <p:cNvPr id="325" name="Google Shape;325;g14338354b96_0_2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26" name="Google Shape;326;g14338354b96_0_21"/>
          <p:cNvSpPr txBox="1">
            <a:spLocks noGrp="1"/>
          </p:cNvSpPr>
          <p:nvPr>
            <p:ph type="title"/>
          </p:nvPr>
        </p:nvSpPr>
        <p:spPr>
          <a:xfrm>
            <a:off x="7586471" y="1698171"/>
            <a:ext cx="3962061" cy="451636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3600"/>
              <a:buFont typeface="Calibri"/>
              <a:buNone/>
            </a:pPr>
            <a:r>
              <a:rPr lang="en-US" sz="3600"/>
              <a:t>1. What our learned</a:t>
            </a:r>
            <a:endParaRPr/>
          </a:p>
        </p:txBody>
      </p:sp>
      <p:sp>
        <p:nvSpPr>
          <p:cNvPr id="327" name="Google Shape;327;g14338354b96_0_21"/>
          <p:cNvSpPr/>
          <p:nvPr/>
        </p:nvSpPr>
        <p:spPr>
          <a:xfrm rot="-2700000" flipH="1">
            <a:off x="-376156" y="-253670"/>
            <a:ext cx="1827638" cy="1376989"/>
          </a:xfrm>
          <a:custGeom>
            <a:avLst/>
            <a:gdLst/>
            <a:ahLst/>
            <a:cxnLst/>
            <a:rect l="l" t="t" r="r" b="b"/>
            <a:pathLst>
              <a:path w="1827638" h="1376989" extrusionOk="0">
                <a:moveTo>
                  <a:pt x="0" y="987379"/>
                </a:moveTo>
                <a:lnTo>
                  <a:pt x="987379" y="0"/>
                </a:lnTo>
                <a:lnTo>
                  <a:pt x="1827638" y="840260"/>
                </a:lnTo>
                <a:lnTo>
                  <a:pt x="1827638" y="1376989"/>
                </a:lnTo>
                <a:lnTo>
                  <a:pt x="0" y="1376989"/>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28" name="Google Shape;328;g14338354b96_0_21"/>
          <p:cNvSpPr/>
          <p:nvPr/>
        </p:nvSpPr>
        <p:spPr>
          <a:xfrm rot="-2700000" flipH="1">
            <a:off x="891641" y="422146"/>
            <a:ext cx="645368" cy="64536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29" name="Google Shape;329;g14338354b96_0_21"/>
          <p:cNvSpPr/>
          <p:nvPr/>
        </p:nvSpPr>
        <p:spPr>
          <a:xfrm rot="-2700000" flipH="1">
            <a:off x="10043482" y="655140"/>
            <a:ext cx="687472" cy="687472"/>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30" name="Google Shape;330;g14338354b96_0_21"/>
          <p:cNvSpPr/>
          <p:nvPr/>
        </p:nvSpPr>
        <p:spPr>
          <a:xfrm rot="10800000" flipH="1">
            <a:off x="9356643" y="0"/>
            <a:ext cx="2835357" cy="1480837"/>
          </a:xfrm>
          <a:custGeom>
            <a:avLst/>
            <a:gdLst/>
            <a:ahLst/>
            <a:cxnLst/>
            <a:rect l="l" t="t" r="r" b="b"/>
            <a:pathLst>
              <a:path w="2835357" h="1480837" extrusionOk="0">
                <a:moveTo>
                  <a:pt x="2835357" y="1480837"/>
                </a:moveTo>
                <a:lnTo>
                  <a:pt x="0" y="1480837"/>
                </a:lnTo>
                <a:lnTo>
                  <a:pt x="1552727" y="0"/>
                </a:lnTo>
                <a:lnTo>
                  <a:pt x="2835357" y="1223245"/>
                </a:lnTo>
                <a:close/>
              </a:path>
            </a:pathLst>
          </a:cu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31" name="Google Shape;331;g14338354b96_0_21"/>
          <p:cNvSpPr txBox="1">
            <a:spLocks noGrp="1"/>
          </p:cNvSpPr>
          <p:nvPr>
            <p:ph type="body" idx="1"/>
          </p:nvPr>
        </p:nvSpPr>
        <p:spPr>
          <a:xfrm>
            <a:off x="643467" y="1698170"/>
            <a:ext cx="6478513" cy="4516361"/>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dk1"/>
              </a:buClr>
              <a:buSzPts val="1100"/>
              <a:buFont typeface="Arial"/>
              <a:buNone/>
            </a:pPr>
            <a:r>
              <a:rPr lang="en-US" sz="2000"/>
              <a:t>We learned how to design a database from start to finish, such as creating an erd, logical design, and physical design.</a:t>
            </a:r>
            <a:endParaRPr/>
          </a:p>
          <a:p>
            <a:pPr marL="0" lvl="0" indent="0" algn="l" rtl="0">
              <a:lnSpc>
                <a:spcPct val="90000"/>
              </a:lnSpc>
              <a:spcBef>
                <a:spcPts val="1000"/>
              </a:spcBef>
              <a:spcAft>
                <a:spcPts val="0"/>
              </a:spcAft>
              <a:buClr>
                <a:schemeClr val="dk1"/>
              </a:buClr>
              <a:buSzPts val="1100"/>
              <a:buFont typeface="Arial"/>
              <a:buNone/>
            </a:pPr>
            <a:r>
              <a:rPr lang="en-US" sz="2000"/>
              <a:t> What I found out interesting is that we can create entities relationships by analyzing requirements from the real blood donation system.</a:t>
            </a:r>
            <a:endParaRPr/>
          </a:p>
          <a:p>
            <a:pPr marL="0" lvl="0" indent="0" algn="l" rtl="0">
              <a:lnSpc>
                <a:spcPct val="90000"/>
              </a:lnSpc>
              <a:spcBef>
                <a:spcPts val="1000"/>
              </a:spcBef>
              <a:spcAft>
                <a:spcPts val="0"/>
              </a:spcAft>
              <a:buClr>
                <a:schemeClr val="dk1"/>
              </a:buClr>
              <a:buSzPts val="1100"/>
              <a:buFont typeface="Arial"/>
              <a:buNone/>
            </a:pPr>
            <a:r>
              <a:rPr lang="en-US" sz="2000"/>
              <a:t>And the most challenging part is drawing the relationship table for logical design because we need to consider if there is an association between 2 entities in a many-to-many relationship, then we need to create the new table to represent this relationship.</a:t>
            </a:r>
            <a:endParaRPr/>
          </a:p>
          <a:p>
            <a:pPr marL="0" lvl="0" indent="0" algn="l" rtl="0">
              <a:lnSpc>
                <a:spcPct val="90000"/>
              </a:lnSpc>
              <a:spcBef>
                <a:spcPts val="1000"/>
              </a:spcBef>
              <a:spcAft>
                <a:spcPts val="0"/>
              </a:spcAft>
              <a:buClr>
                <a:schemeClr val="dk1"/>
              </a:buClr>
              <a:buSzPts val="2000"/>
              <a:buNone/>
            </a:pPr>
            <a:endParaRPr sz="2000"/>
          </a:p>
          <a:p>
            <a:pPr marL="0" lvl="0" indent="0" algn="l" rtl="0">
              <a:lnSpc>
                <a:spcPct val="90000"/>
              </a:lnSpc>
              <a:spcBef>
                <a:spcPts val="1000"/>
              </a:spcBef>
              <a:spcAft>
                <a:spcPts val="0"/>
              </a:spcAft>
              <a:buClr>
                <a:schemeClr val="dk1"/>
              </a:buClr>
              <a:buSzPts val="2000"/>
              <a:buNone/>
            </a:pPr>
            <a:endParaRPr sz="2000"/>
          </a:p>
        </p:txBody>
      </p:sp>
      <p:sp>
        <p:nvSpPr>
          <p:cNvPr id="332" name="Google Shape;332;g14338354b96_0_21"/>
          <p:cNvSpPr/>
          <p:nvPr/>
        </p:nvSpPr>
        <p:spPr>
          <a:xfrm flipH="1">
            <a:off x="7976344" y="6115501"/>
            <a:ext cx="1494513" cy="742499"/>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33" name="Google Shape;333;g14338354b96_0_21"/>
          <p:cNvSpPr/>
          <p:nvPr/>
        </p:nvSpPr>
        <p:spPr>
          <a:xfrm flipH="1">
            <a:off x="7604080" y="6453143"/>
            <a:ext cx="814903" cy="404857"/>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2" name="Recorded Sound">
            <a:hlinkClick r:id="" action="ppaction://media"/>
            <a:extLst>
              <a:ext uri="{FF2B5EF4-FFF2-40B4-BE49-F238E27FC236}">
                <a16:creationId xmlns:a16="http://schemas.microsoft.com/office/drawing/2014/main" id="{1E7B3ADF-6CB3-1500-C848-AF728852A9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89326" y="21943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107"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40909">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3"/>
        <p:cNvGrpSpPr/>
        <p:nvPr/>
      </p:nvGrpSpPr>
      <p:grpSpPr>
        <a:xfrm>
          <a:off x="0" y="0"/>
          <a:ext cx="0" cy="0"/>
          <a:chOff x="0" y="0"/>
          <a:chExt cx="0" cy="0"/>
        </a:xfrm>
      </p:grpSpPr>
      <p:sp>
        <p:nvSpPr>
          <p:cNvPr id="104" name="Google Shape;104;g1428b82419d_0_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5" name="Google Shape;105;g1428b82419d_0_5"/>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sz="3600"/>
              <a:t>Overview</a:t>
            </a:r>
            <a:endParaRPr/>
          </a:p>
        </p:txBody>
      </p:sp>
      <p:sp>
        <p:nvSpPr>
          <p:cNvPr id="106" name="Google Shape;106;g1428b82419d_0_5"/>
          <p:cNvSpPr txBox="1">
            <a:spLocks noGrp="1"/>
          </p:cNvSpPr>
          <p:nvPr>
            <p:ph type="body" idx="1"/>
          </p:nvPr>
        </p:nvSpPr>
        <p:spPr>
          <a:xfrm>
            <a:off x="643467" y="1782981"/>
            <a:ext cx="10905066" cy="4393982"/>
          </a:xfrm>
          <a:prstGeom prst="rect">
            <a:avLst/>
          </a:prstGeom>
          <a:noFill/>
          <a:ln>
            <a:noFill/>
          </a:ln>
        </p:spPr>
        <p:txBody>
          <a:bodyPr spcFirstLastPara="1" wrap="square" lIns="91425" tIns="45700" rIns="91425" bIns="45700" anchor="t" anchorCtr="0">
            <a:normAutofit/>
          </a:bodyPr>
          <a:lstStyle/>
          <a:p>
            <a:pPr marL="457200" lvl="0" indent="-325755" algn="l" rtl="0">
              <a:lnSpc>
                <a:spcPct val="90000"/>
              </a:lnSpc>
              <a:spcBef>
                <a:spcPts val="1000"/>
              </a:spcBef>
              <a:spcAft>
                <a:spcPts val="0"/>
              </a:spcAft>
              <a:buClr>
                <a:schemeClr val="dk1"/>
              </a:buClr>
              <a:buSzPts val="1286"/>
              <a:buChar char="•"/>
            </a:pPr>
            <a:r>
              <a:rPr lang="en-US" sz="2000" dirty="0"/>
              <a:t>In real life, blood donation services are provided by local blood banks, so there may be some problems, such as insufficient blood storage for local patients.</a:t>
            </a:r>
          </a:p>
          <a:p>
            <a:pPr marL="457200" lvl="0" indent="-325755" algn="l" rtl="0">
              <a:lnSpc>
                <a:spcPct val="90000"/>
              </a:lnSpc>
              <a:spcBef>
                <a:spcPts val="1000"/>
              </a:spcBef>
              <a:spcAft>
                <a:spcPts val="0"/>
              </a:spcAft>
              <a:buClr>
                <a:schemeClr val="dk1"/>
              </a:buClr>
              <a:buSzPts val="1286"/>
              <a:buChar char="•"/>
            </a:pPr>
            <a:r>
              <a:rPr lang="en-US" sz="2000" dirty="0"/>
              <a:t> For example, in some emergency, such as car accident, it is very dangerous if the patient cannot get enough blood immediately. Thus, an effective blood supply is an important consideration for blood donation organization.</a:t>
            </a:r>
            <a:endParaRPr dirty="0"/>
          </a:p>
          <a:p>
            <a:pPr marL="457200" lvl="0" indent="-325755" algn="l" rtl="0">
              <a:lnSpc>
                <a:spcPct val="90000"/>
              </a:lnSpc>
              <a:spcBef>
                <a:spcPts val="0"/>
              </a:spcBef>
              <a:spcAft>
                <a:spcPts val="0"/>
              </a:spcAft>
              <a:buClr>
                <a:schemeClr val="dk1"/>
              </a:buClr>
              <a:buSzPts val="1286"/>
              <a:buChar char="•"/>
            </a:pPr>
            <a:r>
              <a:rPr lang="en-US" sz="2000" dirty="0"/>
              <a:t>In order to solve this problem for blood shortage ‘s region, we design a database for blood organizations around the country. </a:t>
            </a:r>
            <a:endParaRPr dirty="0"/>
          </a:p>
          <a:p>
            <a:pPr marL="457200" lvl="0" indent="-325755" algn="l" rtl="0">
              <a:lnSpc>
                <a:spcPct val="90000"/>
              </a:lnSpc>
              <a:spcBef>
                <a:spcPts val="0"/>
              </a:spcBef>
              <a:spcAft>
                <a:spcPts val="0"/>
              </a:spcAft>
              <a:buClr>
                <a:schemeClr val="dk1"/>
              </a:buClr>
              <a:buSzPts val="1286"/>
              <a:buChar char="•"/>
            </a:pPr>
            <a:r>
              <a:rPr lang="en-US" sz="2000" dirty="0"/>
              <a:t>All blood donation organizations have access to the system to collect blood and delivered blood to hospitals, and if there is not enough blood for patients in local blood bank, the blood organization can </a:t>
            </a:r>
            <a:r>
              <a:rPr lang="en-US" altLang="zh-TW" sz="2000" dirty="0"/>
              <a:t>immediately </a:t>
            </a:r>
            <a:r>
              <a:rPr lang="en-US" sz="2000" dirty="0"/>
              <a:t>access the system to find a nearest blood bank from another location to address the blood shortage.</a:t>
            </a:r>
            <a:endParaRPr dirty="0"/>
          </a:p>
          <a:p>
            <a:pPr marL="457200" lvl="0" indent="0" algn="l" rtl="0">
              <a:lnSpc>
                <a:spcPct val="90000"/>
              </a:lnSpc>
              <a:spcBef>
                <a:spcPts val="1000"/>
              </a:spcBef>
              <a:spcAft>
                <a:spcPts val="0"/>
              </a:spcAft>
              <a:buClr>
                <a:schemeClr val="dk1"/>
              </a:buClr>
              <a:buSzPts val="2000"/>
              <a:buNone/>
            </a:pPr>
            <a:endParaRPr sz="2000" dirty="0"/>
          </a:p>
          <a:p>
            <a:pPr marL="457200" lvl="0" indent="0" algn="l" rtl="0">
              <a:lnSpc>
                <a:spcPct val="90000"/>
              </a:lnSpc>
              <a:spcBef>
                <a:spcPts val="1000"/>
              </a:spcBef>
              <a:spcAft>
                <a:spcPts val="0"/>
              </a:spcAft>
              <a:buClr>
                <a:schemeClr val="dk1"/>
              </a:buClr>
              <a:buSzPts val="2000"/>
              <a:buNone/>
            </a:pPr>
            <a:endParaRPr sz="2000" dirty="0"/>
          </a:p>
          <a:p>
            <a:pPr marL="457200" lvl="0" indent="0" algn="l" rtl="0">
              <a:lnSpc>
                <a:spcPct val="90000"/>
              </a:lnSpc>
              <a:spcBef>
                <a:spcPts val="1000"/>
              </a:spcBef>
              <a:spcAft>
                <a:spcPts val="0"/>
              </a:spcAft>
              <a:buClr>
                <a:schemeClr val="dk1"/>
              </a:buClr>
              <a:buSzPts val="2000"/>
              <a:buNone/>
            </a:pPr>
            <a:endParaRPr sz="2000" dirty="0"/>
          </a:p>
        </p:txBody>
      </p:sp>
      <p:sp>
        <p:nvSpPr>
          <p:cNvPr id="107" name="Google Shape;107;g1428b82419d_0_5"/>
          <p:cNvSpPr/>
          <p:nvPr/>
        </p:nvSpPr>
        <p:spPr>
          <a:xfrm rot="2700000">
            <a:off x="11052629" y="2120024"/>
            <a:ext cx="645368" cy="64536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8" name="Google Shape;108;g1428b82419d_0_5"/>
          <p:cNvSpPr/>
          <p:nvPr/>
        </p:nvSpPr>
        <p:spPr>
          <a:xfrm rot="-5400000">
            <a:off x="10289068" y="1343027"/>
            <a:ext cx="2532832" cy="1273032"/>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9" name="Google Shape;109;g1428b82419d_0_5"/>
          <p:cNvSpPr/>
          <p:nvPr/>
        </p:nvSpPr>
        <p:spPr>
          <a:xfrm rot="5400000">
            <a:off x="-501760" y="5103257"/>
            <a:ext cx="2017580" cy="1014060"/>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0" name="Google Shape;110;g1428b82419d_0_5"/>
          <p:cNvSpPr/>
          <p:nvPr/>
        </p:nvSpPr>
        <p:spPr>
          <a:xfrm rot="2700000">
            <a:off x="427916" y="572870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0" name="Recorded Sound">
            <a:hlinkClick r:id="" action="ppaction://media"/>
            <a:extLst>
              <a:ext uri="{FF2B5EF4-FFF2-40B4-BE49-F238E27FC236}">
                <a16:creationId xmlns:a16="http://schemas.microsoft.com/office/drawing/2014/main" id="{7978D94B-3CFB-BDBE-95E9-505D316860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91651" y="51201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65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8"/>
        <p:cNvGrpSpPr/>
        <p:nvPr/>
      </p:nvGrpSpPr>
      <p:grpSpPr>
        <a:xfrm>
          <a:off x="0" y="0"/>
          <a:ext cx="0" cy="0"/>
          <a:chOff x="0" y="0"/>
          <a:chExt cx="0" cy="0"/>
        </a:xfrm>
      </p:grpSpPr>
      <p:sp>
        <p:nvSpPr>
          <p:cNvPr id="339" name="Google Shape;339;g14338354b96_0_1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40" name="Google Shape;340;g14338354b96_0_16"/>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sz="3600"/>
              <a:t>2. What you would do differently if you could start over</a:t>
            </a:r>
            <a:endParaRPr/>
          </a:p>
        </p:txBody>
      </p:sp>
      <p:sp>
        <p:nvSpPr>
          <p:cNvPr id="341" name="Google Shape;341;g14338354b96_0_16"/>
          <p:cNvSpPr txBox="1">
            <a:spLocks noGrp="1"/>
          </p:cNvSpPr>
          <p:nvPr>
            <p:ph type="body" idx="1"/>
          </p:nvPr>
        </p:nvSpPr>
        <p:spPr>
          <a:xfrm>
            <a:off x="643467" y="1782981"/>
            <a:ext cx="10905066" cy="4393982"/>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dk1"/>
              </a:buClr>
              <a:buSzPts val="2000"/>
              <a:buNone/>
            </a:pPr>
            <a:r>
              <a:rPr lang="en-US" sz="2000" dirty="0"/>
              <a:t>If we can start over, we will add a blood testing organization to provide a screening of blood donors, because not every blood donor is eligible to donate blood. Some blood donors may have diseases, so their blood is also not healthy. This is not considered in our project. If we can start over, we will add a blood testing organization between the blood organization and the donor.</a:t>
            </a:r>
            <a:endParaRPr dirty="0"/>
          </a:p>
        </p:txBody>
      </p:sp>
      <p:sp>
        <p:nvSpPr>
          <p:cNvPr id="342" name="Google Shape;342;g14338354b96_0_16"/>
          <p:cNvSpPr/>
          <p:nvPr/>
        </p:nvSpPr>
        <p:spPr>
          <a:xfrm rot="2700000">
            <a:off x="11052629" y="2120024"/>
            <a:ext cx="645368" cy="64536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43" name="Google Shape;343;g14338354b96_0_16"/>
          <p:cNvSpPr/>
          <p:nvPr/>
        </p:nvSpPr>
        <p:spPr>
          <a:xfrm rot="-5400000">
            <a:off x="10289068" y="1343027"/>
            <a:ext cx="2532832" cy="1273032"/>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44" name="Google Shape;344;g14338354b96_0_16"/>
          <p:cNvSpPr/>
          <p:nvPr/>
        </p:nvSpPr>
        <p:spPr>
          <a:xfrm rot="5400000">
            <a:off x="-501760" y="5103257"/>
            <a:ext cx="2017580" cy="1014060"/>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45" name="Google Shape;345;g14338354b96_0_16"/>
          <p:cNvSpPr/>
          <p:nvPr/>
        </p:nvSpPr>
        <p:spPr>
          <a:xfrm rot="2700000">
            <a:off x="427916" y="572870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 name="已录下的声音">
            <a:hlinkClick r:id="" action="ppaction://media"/>
            <a:extLst>
              <a:ext uri="{FF2B5EF4-FFF2-40B4-BE49-F238E27FC236}">
                <a16:creationId xmlns:a16="http://schemas.microsoft.com/office/drawing/2014/main" id="{A2CE258C-5078-CCF1-E363-79E0F72933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14168" y="109167"/>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478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0"/>
        <p:cNvGrpSpPr/>
        <p:nvPr/>
      </p:nvGrpSpPr>
      <p:grpSpPr>
        <a:xfrm>
          <a:off x="0" y="0"/>
          <a:ext cx="0" cy="0"/>
          <a:chOff x="0" y="0"/>
          <a:chExt cx="0" cy="0"/>
        </a:xfrm>
      </p:grpSpPr>
      <p:sp>
        <p:nvSpPr>
          <p:cNvPr id="351" name="Google Shape;351;g14338354b96_0_1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52" name="Google Shape;352;g14338354b96_0_11"/>
          <p:cNvSpPr txBox="1">
            <a:spLocks noGrp="1"/>
          </p:cNvSpPr>
          <p:nvPr>
            <p:ph type="title"/>
          </p:nvPr>
        </p:nvSpPr>
        <p:spPr>
          <a:xfrm>
            <a:off x="643467" y="1698171"/>
            <a:ext cx="3962061" cy="451636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3600"/>
              <a:buFont typeface="Calibri"/>
              <a:buNone/>
            </a:pPr>
            <a:r>
              <a:rPr lang="en-US" sz="3600"/>
              <a:t>3. Changes to the project along the way</a:t>
            </a:r>
            <a:endParaRPr/>
          </a:p>
        </p:txBody>
      </p:sp>
      <p:sp>
        <p:nvSpPr>
          <p:cNvPr id="353" name="Google Shape;353;g14338354b96_0_11"/>
          <p:cNvSpPr/>
          <p:nvPr/>
        </p:nvSpPr>
        <p:spPr>
          <a:xfrm rot="2700000">
            <a:off x="415435" y="655140"/>
            <a:ext cx="687472" cy="687472"/>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54" name="Google Shape;354;g14338354b96_0_11"/>
          <p:cNvSpPr/>
          <p:nvPr/>
        </p:nvSpPr>
        <p:spPr>
          <a:xfrm rot="10800000">
            <a:off x="0" y="0"/>
            <a:ext cx="2835357" cy="1480837"/>
          </a:xfrm>
          <a:custGeom>
            <a:avLst/>
            <a:gdLst/>
            <a:ahLst/>
            <a:cxnLst/>
            <a:rect l="l" t="t" r="r" b="b"/>
            <a:pathLst>
              <a:path w="2835357" h="1480837" extrusionOk="0">
                <a:moveTo>
                  <a:pt x="2835357" y="1480837"/>
                </a:moveTo>
                <a:lnTo>
                  <a:pt x="0" y="1480837"/>
                </a:lnTo>
                <a:lnTo>
                  <a:pt x="1552727" y="0"/>
                </a:lnTo>
                <a:lnTo>
                  <a:pt x="2835357" y="1223245"/>
                </a:lnTo>
                <a:close/>
              </a:path>
            </a:pathLst>
          </a:cu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55" name="Google Shape;355;g14338354b96_0_11"/>
          <p:cNvSpPr/>
          <p:nvPr/>
        </p:nvSpPr>
        <p:spPr>
          <a:xfrm rot="2700000">
            <a:off x="10739327" y="-253670"/>
            <a:ext cx="1827638" cy="1376989"/>
          </a:xfrm>
          <a:custGeom>
            <a:avLst/>
            <a:gdLst/>
            <a:ahLst/>
            <a:cxnLst/>
            <a:rect l="l" t="t" r="r" b="b"/>
            <a:pathLst>
              <a:path w="1827638" h="1376989" extrusionOk="0">
                <a:moveTo>
                  <a:pt x="0" y="987379"/>
                </a:moveTo>
                <a:lnTo>
                  <a:pt x="987379" y="0"/>
                </a:lnTo>
                <a:lnTo>
                  <a:pt x="1827638" y="840260"/>
                </a:lnTo>
                <a:lnTo>
                  <a:pt x="1827638" y="1376989"/>
                </a:lnTo>
                <a:lnTo>
                  <a:pt x="0" y="1376989"/>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56" name="Google Shape;356;g14338354b96_0_11"/>
          <p:cNvSpPr/>
          <p:nvPr/>
        </p:nvSpPr>
        <p:spPr>
          <a:xfrm rot="2700000">
            <a:off x="10653800" y="422146"/>
            <a:ext cx="645368" cy="64536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57" name="Google Shape;357;g14338354b96_0_11"/>
          <p:cNvSpPr txBox="1">
            <a:spLocks noGrp="1"/>
          </p:cNvSpPr>
          <p:nvPr>
            <p:ph type="body" idx="1"/>
          </p:nvPr>
        </p:nvSpPr>
        <p:spPr>
          <a:xfrm>
            <a:off x="5070020" y="1698170"/>
            <a:ext cx="6478513" cy="4516361"/>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dk1"/>
              </a:buClr>
              <a:buSzPts val="2000"/>
              <a:buNone/>
            </a:pPr>
            <a:r>
              <a:rPr lang="en-US" sz="2000"/>
              <a:t>We initially wanted to design a platform in which hospitals could communicate with blood donation agencies about the blood type they needed, and patients could communicate with hospitals here. But we found it inconvenient for us to explain some of the relationships, such as the relationship between blood bank and blood organization. So we decided to cancel the design of the platform, and instead let the two roles that have a relationship with each other be connected individually.</a:t>
            </a:r>
            <a:endParaRPr/>
          </a:p>
        </p:txBody>
      </p:sp>
      <p:sp>
        <p:nvSpPr>
          <p:cNvPr id="358" name="Google Shape;358;g14338354b96_0_11"/>
          <p:cNvSpPr/>
          <p:nvPr/>
        </p:nvSpPr>
        <p:spPr>
          <a:xfrm>
            <a:off x="8115423" y="6115501"/>
            <a:ext cx="1494513" cy="742499"/>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59" name="Google Shape;359;g14338354b96_0_11"/>
          <p:cNvSpPr/>
          <p:nvPr/>
        </p:nvSpPr>
        <p:spPr>
          <a:xfrm>
            <a:off x="9167297" y="6453143"/>
            <a:ext cx="814903" cy="404857"/>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 name="已录下的声音">
            <a:hlinkClick r:id="" action="ppaction://media"/>
            <a:extLst>
              <a:ext uri="{FF2B5EF4-FFF2-40B4-BE49-F238E27FC236}">
                <a16:creationId xmlns:a16="http://schemas.microsoft.com/office/drawing/2014/main" id="{D82521BD-208F-7D18-7097-85247BE39A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69120" y="463531"/>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080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4"/>
        <p:cNvGrpSpPr/>
        <p:nvPr/>
      </p:nvGrpSpPr>
      <p:grpSpPr>
        <a:xfrm>
          <a:off x="0" y="0"/>
          <a:ext cx="0" cy="0"/>
          <a:chOff x="0" y="0"/>
          <a:chExt cx="0" cy="0"/>
        </a:xfrm>
      </p:grpSpPr>
      <p:sp>
        <p:nvSpPr>
          <p:cNvPr id="365" name="Google Shape;365;g14336c28206_1_1"/>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66" name="Google Shape;366;g14336c28206_1_1"/>
          <p:cNvSpPr/>
          <p:nvPr/>
        </p:nvSpPr>
        <p:spPr>
          <a:xfrm rot="2700000">
            <a:off x="181666" y="741294"/>
            <a:ext cx="5422335" cy="5422335"/>
          </a:xfrm>
          <a:custGeom>
            <a:avLst/>
            <a:gdLst/>
            <a:ahLst/>
            <a:cxnLst/>
            <a:rect l="l" t="t" r="r" b="b"/>
            <a:pathLst>
              <a:path w="5422335" h="5422335" extrusionOk="0">
                <a:moveTo>
                  <a:pt x="0" y="539819"/>
                </a:moveTo>
                <a:lnTo>
                  <a:pt x="539819" y="0"/>
                </a:lnTo>
                <a:lnTo>
                  <a:pt x="5422335" y="0"/>
                </a:lnTo>
                <a:lnTo>
                  <a:pt x="5422335" y="4816159"/>
                </a:lnTo>
                <a:lnTo>
                  <a:pt x="4816159" y="5422335"/>
                </a:lnTo>
                <a:lnTo>
                  <a:pt x="1331251" y="5422335"/>
                </a:lnTo>
                <a:lnTo>
                  <a:pt x="0" y="4091084"/>
                </a:lnTo>
                <a:close/>
              </a:path>
            </a:pathLst>
          </a:cu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67" name="Google Shape;367;g14336c28206_1_1"/>
          <p:cNvSpPr/>
          <p:nvPr/>
        </p:nvSpPr>
        <p:spPr>
          <a:xfrm rot="2700000">
            <a:off x="8917505" y="-622183"/>
            <a:ext cx="1508163" cy="1508163"/>
          </a:xfrm>
          <a:custGeom>
            <a:avLst/>
            <a:gdLst/>
            <a:ahLst/>
            <a:cxnLst/>
            <a:rect l="l" t="t" r="r" b="b"/>
            <a:pathLst>
              <a:path w="1508163" h="1508163" extrusionOk="0">
                <a:moveTo>
                  <a:pt x="0" y="1321630"/>
                </a:moveTo>
                <a:lnTo>
                  <a:pt x="1321630" y="0"/>
                </a:lnTo>
                <a:lnTo>
                  <a:pt x="1508163" y="0"/>
                </a:lnTo>
                <a:lnTo>
                  <a:pt x="1508163" y="1508163"/>
                </a:lnTo>
                <a:lnTo>
                  <a:pt x="0" y="1508163"/>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68" name="Google Shape;368;g14336c28206_1_1"/>
          <p:cNvSpPr/>
          <p:nvPr/>
        </p:nvSpPr>
        <p:spPr>
          <a:xfrm rot="2700000">
            <a:off x="8853041" y="342543"/>
            <a:ext cx="678106" cy="678106"/>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69" name="Google Shape;369;g14336c28206_1_1"/>
          <p:cNvSpPr/>
          <p:nvPr/>
        </p:nvSpPr>
        <p:spPr>
          <a:xfrm rot="2700000">
            <a:off x="9550345" y="2526029"/>
            <a:ext cx="1827638" cy="182763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70" name="Google Shape;370;g14336c28206_1_1"/>
          <p:cNvSpPr/>
          <p:nvPr/>
        </p:nvSpPr>
        <p:spPr>
          <a:xfrm rot="2700000">
            <a:off x="10828903" y="2552919"/>
            <a:ext cx="645368" cy="64536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71" name="Google Shape;371;g14336c28206_1_1"/>
          <p:cNvSpPr/>
          <p:nvPr/>
        </p:nvSpPr>
        <p:spPr>
          <a:xfrm rot="2700000">
            <a:off x="1463972" y="5565676"/>
            <a:ext cx="1425687" cy="1425687"/>
          </a:xfrm>
          <a:custGeom>
            <a:avLst/>
            <a:gdLst/>
            <a:ahLst/>
            <a:cxnLst/>
            <a:rect l="l" t="t" r="r" b="b"/>
            <a:pathLst>
              <a:path w="1425687" h="1425687" extrusionOk="0">
                <a:moveTo>
                  <a:pt x="0" y="0"/>
                </a:moveTo>
                <a:lnTo>
                  <a:pt x="1425687" y="0"/>
                </a:lnTo>
                <a:lnTo>
                  <a:pt x="1425687" y="819509"/>
                </a:lnTo>
                <a:lnTo>
                  <a:pt x="819509" y="1425687"/>
                </a:lnTo>
                <a:lnTo>
                  <a:pt x="0" y="1425687"/>
                </a:lnTo>
                <a:close/>
              </a:path>
            </a:pathLst>
          </a:cu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72" name="Google Shape;372;g14336c28206_1_1"/>
          <p:cNvSpPr/>
          <p:nvPr/>
        </p:nvSpPr>
        <p:spPr>
          <a:xfrm rot="2700000">
            <a:off x="3401311" y="734311"/>
            <a:ext cx="5389379" cy="5389379"/>
          </a:xfrm>
          <a:custGeom>
            <a:avLst/>
            <a:gdLst/>
            <a:ahLst/>
            <a:cxnLst/>
            <a:rect l="l" t="t" r="r" b="b"/>
            <a:pathLst>
              <a:path w="5389379" h="5389379" extrusionOk="0">
                <a:moveTo>
                  <a:pt x="0" y="540040"/>
                </a:moveTo>
                <a:lnTo>
                  <a:pt x="540040" y="0"/>
                </a:lnTo>
                <a:lnTo>
                  <a:pt x="5389379" y="0"/>
                </a:lnTo>
                <a:lnTo>
                  <a:pt x="5389379" y="4838655"/>
                </a:lnTo>
                <a:lnTo>
                  <a:pt x="4838655" y="5389379"/>
                </a:lnTo>
                <a:lnTo>
                  <a:pt x="0" y="5389379"/>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73" name="Google Shape;373;g14336c28206_1_1"/>
          <p:cNvSpPr/>
          <p:nvPr/>
        </p:nvSpPr>
        <p:spPr>
          <a:xfrm rot="2700000">
            <a:off x="2700283" y="33283"/>
            <a:ext cx="6791435" cy="6791435"/>
          </a:xfrm>
          <a:custGeom>
            <a:avLst/>
            <a:gdLst/>
            <a:ahLst/>
            <a:cxnLst/>
            <a:rect l="l" t="t" r="r" b="b"/>
            <a:pathLst>
              <a:path w="6791435" h="6791435" extrusionOk="0">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374" name="Google Shape;374;g14336c28206_1_1"/>
          <p:cNvSpPr txBox="1">
            <a:spLocks noGrp="1"/>
          </p:cNvSpPr>
          <p:nvPr>
            <p:ph type="title"/>
          </p:nvPr>
        </p:nvSpPr>
        <p:spPr>
          <a:xfrm>
            <a:off x="3204642" y="2353641"/>
            <a:ext cx="5782716" cy="215071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80808"/>
              </a:buClr>
              <a:buSzPts val="3600"/>
              <a:buFont typeface="Calibri"/>
              <a:buNone/>
            </a:pPr>
            <a:r>
              <a:rPr lang="en-US" sz="3600">
                <a:solidFill>
                  <a:srgbClr val="080808"/>
                </a:solidFill>
                <a:latin typeface="Calibri"/>
                <a:ea typeface="Calibri"/>
                <a:cs typeface="Calibri"/>
                <a:sym typeface="Calibri"/>
              </a:rPr>
              <a:t>The End</a:t>
            </a:r>
            <a:endParaRPr/>
          </a:p>
        </p:txBody>
      </p:sp>
      <p:sp>
        <p:nvSpPr>
          <p:cNvPr id="375" name="Google Shape;375;g14336c28206_1_1"/>
          <p:cNvSpPr txBox="1">
            <a:spLocks noGrp="1"/>
          </p:cNvSpPr>
          <p:nvPr>
            <p:ph type="body" idx="1"/>
          </p:nvPr>
        </p:nvSpPr>
        <p:spPr>
          <a:xfrm>
            <a:off x="4439633" y="4518923"/>
            <a:ext cx="3312734" cy="114185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1000"/>
              </a:spcBef>
              <a:spcAft>
                <a:spcPts val="0"/>
              </a:spcAft>
              <a:buClr>
                <a:srgbClr val="888888"/>
              </a:buClr>
              <a:buSzPts val="2000"/>
              <a:buNone/>
            </a:pPr>
            <a:endParaRPr sz="2000">
              <a:solidFill>
                <a:srgbClr val="080808"/>
              </a:solidFill>
              <a:latin typeface="Calibri"/>
              <a:ea typeface="Calibri"/>
              <a:cs typeface="Calibri"/>
              <a:sym typeface="Calibri"/>
            </a:endParaRPr>
          </a:p>
        </p:txBody>
      </p:sp>
      <p:sp>
        <p:nvSpPr>
          <p:cNvPr id="376" name="Google Shape;376;g14336c28206_1_1"/>
          <p:cNvSpPr/>
          <p:nvPr/>
        </p:nvSpPr>
        <p:spPr>
          <a:xfrm>
            <a:off x="8543866" y="5708769"/>
            <a:ext cx="2313591" cy="1156796"/>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77" name="Google Shape;377;g14336c28206_1_1"/>
          <p:cNvSpPr/>
          <p:nvPr/>
        </p:nvSpPr>
        <p:spPr>
          <a:xfrm>
            <a:off x="10198797" y="6332156"/>
            <a:ext cx="1066816" cy="533408"/>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 name="已录下的声音">
            <a:hlinkClick r:id="" action="ppaction://media"/>
            <a:extLst>
              <a:ext uri="{FF2B5EF4-FFF2-40B4-BE49-F238E27FC236}">
                <a16:creationId xmlns:a16="http://schemas.microsoft.com/office/drawing/2014/main" id="{2D32250D-CB1F-AD6C-2C61-008DAAF457C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00555" y="6092967"/>
            <a:ext cx="609600" cy="609600"/>
          </a:xfrm>
          <a:prstGeom prst="rect">
            <a:avLst/>
          </a:prstGeom>
        </p:spPr>
      </p:pic>
      <p:pic>
        <p:nvPicPr>
          <p:cNvPr id="3" name="END">
            <a:hlinkClick r:id="" action="ppaction://media"/>
            <a:extLst>
              <a:ext uri="{FF2B5EF4-FFF2-40B4-BE49-F238E27FC236}">
                <a16:creationId xmlns:a16="http://schemas.microsoft.com/office/drawing/2014/main" id="{6A4EFE4C-FA73-8ACA-3965-BC23C3D5763C}"/>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0845465" y="546477"/>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934"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32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5"/>
        <p:cNvGrpSpPr/>
        <p:nvPr/>
      </p:nvGrpSpPr>
      <p:grpSpPr>
        <a:xfrm>
          <a:off x="0" y="0"/>
          <a:ext cx="0" cy="0"/>
          <a:chOff x="0" y="0"/>
          <a:chExt cx="0" cy="0"/>
        </a:xfrm>
      </p:grpSpPr>
      <p:sp>
        <p:nvSpPr>
          <p:cNvPr id="116" name="Google Shape;116;p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17" name="Google Shape;117;p2"/>
          <p:cNvGrpSpPr/>
          <p:nvPr/>
        </p:nvGrpSpPr>
        <p:grpSpPr>
          <a:xfrm flipH="1">
            <a:off x="0" y="1"/>
            <a:ext cx="972709" cy="1935307"/>
            <a:chOff x="10918968" y="713127"/>
            <a:chExt cx="1273032" cy="2532832"/>
          </a:xfrm>
        </p:grpSpPr>
        <p:sp>
          <p:nvSpPr>
            <p:cNvPr id="118" name="Google Shape;118;p2"/>
            <p:cNvSpPr/>
            <p:nvPr/>
          </p:nvSpPr>
          <p:spPr>
            <a:xfrm rot="2700000">
              <a:off x="11052629" y="2120024"/>
              <a:ext cx="645368" cy="64536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9" name="Google Shape;119;p2"/>
            <p:cNvSpPr/>
            <p:nvPr/>
          </p:nvSpPr>
          <p:spPr>
            <a:xfrm rot="-5400000">
              <a:off x="10289068" y="1343027"/>
              <a:ext cx="2532832" cy="1273032"/>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120" name="Google Shape;120;p2"/>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a:t>ERD</a:t>
            </a:r>
            <a:endParaRPr/>
          </a:p>
        </p:txBody>
      </p:sp>
      <p:grpSp>
        <p:nvGrpSpPr>
          <p:cNvPr id="122" name="Google Shape;122;p2"/>
          <p:cNvGrpSpPr/>
          <p:nvPr/>
        </p:nvGrpSpPr>
        <p:grpSpPr>
          <a:xfrm>
            <a:off x="11177940" y="4601497"/>
            <a:ext cx="1014060" cy="2017580"/>
            <a:chOff x="11177940" y="4601497"/>
            <a:chExt cx="1014060" cy="2017580"/>
          </a:xfrm>
        </p:grpSpPr>
        <p:sp>
          <p:nvSpPr>
            <p:cNvPr id="123" name="Google Shape;123;p2"/>
            <p:cNvSpPr/>
            <p:nvPr/>
          </p:nvSpPr>
          <p:spPr>
            <a:xfrm rot="-5400000" flipH="1">
              <a:off x="10676180" y="5103257"/>
              <a:ext cx="2017580" cy="1014060"/>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4" name="Google Shape;124;p2"/>
            <p:cNvSpPr/>
            <p:nvPr/>
          </p:nvSpPr>
          <p:spPr>
            <a:xfrm rot="2700000">
              <a:off x="11278506" y="572870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pic>
        <p:nvPicPr>
          <p:cNvPr id="12" name="Recorded Sound">
            <a:hlinkClick r:id="" action="ppaction://media"/>
            <a:extLst>
              <a:ext uri="{FF2B5EF4-FFF2-40B4-BE49-F238E27FC236}">
                <a16:creationId xmlns:a16="http://schemas.microsoft.com/office/drawing/2014/main" id="{EA5A4882-A5D1-18F0-E102-796C53B5AD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73994" y="358054"/>
            <a:ext cx="609600" cy="609600"/>
          </a:xfrm>
          <a:prstGeom prst="rect">
            <a:avLst/>
          </a:prstGeom>
        </p:spPr>
      </p:pic>
      <p:pic>
        <p:nvPicPr>
          <p:cNvPr id="5" name="Picture 4">
            <a:extLst>
              <a:ext uri="{FF2B5EF4-FFF2-40B4-BE49-F238E27FC236}">
                <a16:creationId xmlns:a16="http://schemas.microsoft.com/office/drawing/2014/main" id="{B6C574C9-FB17-D0C7-DFD4-57FD9CE44AAB}"/>
              </a:ext>
            </a:extLst>
          </p:cNvPr>
          <p:cNvPicPr>
            <a:picLocks noChangeAspect="1"/>
          </p:cNvPicPr>
          <p:nvPr/>
        </p:nvPicPr>
        <p:blipFill>
          <a:blip r:embed="rId6"/>
          <a:stretch>
            <a:fillRect/>
          </a:stretch>
        </p:blipFill>
        <p:spPr>
          <a:xfrm>
            <a:off x="1003653" y="1321553"/>
            <a:ext cx="10579941" cy="515588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246"/>
    </mc:Choice>
    <mc:Fallback xmlns="">
      <p:transition spd="slow" advTm="27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077"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9"/>
        <p:cNvGrpSpPr/>
        <p:nvPr/>
      </p:nvGrpSpPr>
      <p:grpSpPr>
        <a:xfrm>
          <a:off x="0" y="0"/>
          <a:ext cx="0" cy="0"/>
          <a:chOff x="0" y="0"/>
          <a:chExt cx="0" cy="0"/>
        </a:xfrm>
      </p:grpSpPr>
      <p:sp>
        <p:nvSpPr>
          <p:cNvPr id="130" name="Google Shape;130;p1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p:txBody>
      </p:sp>
      <p:sp>
        <p:nvSpPr>
          <p:cNvPr id="131" name="Google Shape;131;p12"/>
          <p:cNvSpPr/>
          <p:nvPr/>
        </p:nvSpPr>
        <p:spPr>
          <a:xfrm rot="5400000">
            <a:off x="-338487" y="2994212"/>
            <a:ext cx="1345385" cy="668410"/>
          </a:xfrm>
          <a:custGeom>
            <a:avLst/>
            <a:gdLst/>
            <a:ahLst/>
            <a:cxnLst/>
            <a:rect l="l" t="t" r="r" b="b"/>
            <a:pathLst>
              <a:path w="1345385" h="668410" extrusionOk="0">
                <a:moveTo>
                  <a:pt x="0" y="668410"/>
                </a:moveTo>
                <a:lnTo>
                  <a:pt x="672692" y="0"/>
                </a:lnTo>
                <a:lnTo>
                  <a:pt x="1345385" y="668410"/>
                </a:lnTo>
                <a:close/>
              </a:path>
            </a:pathLst>
          </a:cu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2" name="Google Shape;132;p12"/>
          <p:cNvSpPr/>
          <p:nvPr/>
        </p:nvSpPr>
        <p:spPr>
          <a:xfrm rot="2700000">
            <a:off x="83480" y="2760304"/>
            <a:ext cx="418137" cy="418137"/>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3" name="Google Shape;133;p12"/>
          <p:cNvSpPr/>
          <p:nvPr/>
        </p:nvSpPr>
        <p:spPr>
          <a:xfrm rot="-2700000" flipH="1">
            <a:off x="508836" y="4124955"/>
            <a:ext cx="635336" cy="635336"/>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4" name="Google Shape;134;p12"/>
          <p:cNvSpPr/>
          <p:nvPr/>
        </p:nvSpPr>
        <p:spPr>
          <a:xfrm rot="-2700000" flipH="1">
            <a:off x="836522" y="4621062"/>
            <a:ext cx="224347" cy="224347"/>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5" name="Google Shape;135;p12"/>
          <p:cNvSpPr/>
          <p:nvPr/>
        </p:nvSpPr>
        <p:spPr>
          <a:xfrm rot="8100000">
            <a:off x="10175676" y="5597890"/>
            <a:ext cx="2982940" cy="1481975"/>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6" name="Google Shape;136;p12"/>
          <p:cNvSpPr/>
          <p:nvPr/>
        </p:nvSpPr>
        <p:spPr>
          <a:xfrm rot="2700000">
            <a:off x="11046240" y="5280494"/>
            <a:ext cx="841505" cy="841505"/>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7" name="Google Shape;137;p12"/>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a:t>Logical Design</a:t>
            </a:r>
            <a:endParaRPr/>
          </a:p>
        </p:txBody>
      </p:sp>
      <p:pic>
        <p:nvPicPr>
          <p:cNvPr id="12" name="Recorded Sound">
            <a:hlinkClick r:id="" action="ppaction://media"/>
            <a:extLst>
              <a:ext uri="{FF2B5EF4-FFF2-40B4-BE49-F238E27FC236}">
                <a16:creationId xmlns:a16="http://schemas.microsoft.com/office/drawing/2014/main" id="{335C77A4-758C-CC76-E940-3C208BF07B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28140" y="280002"/>
            <a:ext cx="609600" cy="609600"/>
          </a:xfrm>
          <a:prstGeom prst="rect">
            <a:avLst/>
          </a:prstGeom>
        </p:spPr>
      </p:pic>
      <p:pic>
        <p:nvPicPr>
          <p:cNvPr id="5" name="Picture 4">
            <a:extLst>
              <a:ext uri="{FF2B5EF4-FFF2-40B4-BE49-F238E27FC236}">
                <a16:creationId xmlns:a16="http://schemas.microsoft.com/office/drawing/2014/main" id="{5F4BC8F0-F6E8-8D0F-8299-EBCBDF8AFEC3}"/>
              </a:ext>
            </a:extLst>
          </p:cNvPr>
          <p:cNvPicPr>
            <a:picLocks noChangeAspect="1"/>
          </p:cNvPicPr>
          <p:nvPr/>
        </p:nvPicPr>
        <p:blipFill>
          <a:blip r:embed="rId6"/>
          <a:stretch>
            <a:fillRect/>
          </a:stretch>
        </p:blipFill>
        <p:spPr>
          <a:xfrm>
            <a:off x="3518001" y="321734"/>
            <a:ext cx="7474130" cy="62273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08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3"/>
        <p:cNvGrpSpPr/>
        <p:nvPr/>
      </p:nvGrpSpPr>
      <p:grpSpPr>
        <a:xfrm>
          <a:off x="0" y="0"/>
          <a:ext cx="0" cy="0"/>
          <a:chOff x="0" y="0"/>
          <a:chExt cx="0" cy="0"/>
        </a:xfrm>
      </p:grpSpPr>
      <p:sp>
        <p:nvSpPr>
          <p:cNvPr id="144" name="Google Shape;144;p4"/>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dirty="0">
                <a:solidFill>
                  <a:schemeClr val="lt1"/>
                </a:solidFill>
                <a:latin typeface="Calibri"/>
                <a:ea typeface="Calibri"/>
                <a:cs typeface="Calibri"/>
                <a:sym typeface="Calibri"/>
              </a:rPr>
              <a:t>hello </a:t>
            </a:r>
            <a:r>
              <a:rPr lang="en-US" sz="1800" b="0" i="0" u="none" strike="noStrike" cap="none" dirty="0" err="1">
                <a:solidFill>
                  <a:schemeClr val="lt1"/>
                </a:solidFill>
                <a:latin typeface="Calibri"/>
                <a:ea typeface="Calibri"/>
                <a:cs typeface="Calibri"/>
                <a:sym typeface="Calibri"/>
              </a:rPr>
              <a:t>hello</a:t>
            </a:r>
            <a:r>
              <a:rPr lang="en-US" sz="1800" b="0" i="0" u="none" strike="noStrike" cap="none" dirty="0">
                <a:solidFill>
                  <a:schemeClr val="lt1"/>
                </a:solidFill>
                <a:latin typeface="Calibri"/>
                <a:ea typeface="Calibri"/>
                <a:cs typeface="Calibri"/>
                <a:sym typeface="Calibri"/>
              </a:rPr>
              <a:t> </a:t>
            </a:r>
            <a:endParaRPr sz="1800" b="0" i="0" u="none" strike="noStrike" cap="none" dirty="0">
              <a:solidFill>
                <a:schemeClr val="lt1"/>
              </a:solidFill>
              <a:latin typeface="Calibri"/>
              <a:ea typeface="Calibri"/>
              <a:cs typeface="Calibri"/>
              <a:sym typeface="Calibri"/>
            </a:endParaRPr>
          </a:p>
        </p:txBody>
      </p:sp>
      <p:sp>
        <p:nvSpPr>
          <p:cNvPr id="145" name="Google Shape;145;p4"/>
          <p:cNvSpPr/>
          <p:nvPr/>
        </p:nvSpPr>
        <p:spPr>
          <a:xfrm rot="2700000">
            <a:off x="82782" y="-1386168"/>
            <a:ext cx="2424873" cy="3611191"/>
          </a:xfrm>
          <a:custGeom>
            <a:avLst/>
            <a:gdLst/>
            <a:ahLst/>
            <a:cxnLst/>
            <a:rect l="l" t="t" r="r" b="b"/>
            <a:pathLst>
              <a:path w="2424873" h="3611191" extrusionOk="0">
                <a:moveTo>
                  <a:pt x="0" y="2424874"/>
                </a:moveTo>
                <a:lnTo>
                  <a:pt x="2424873" y="0"/>
                </a:lnTo>
                <a:lnTo>
                  <a:pt x="2424873" y="3611191"/>
                </a:lnTo>
                <a:lnTo>
                  <a:pt x="1186317" y="3611191"/>
                </a:lnTo>
                <a:close/>
              </a:path>
            </a:pathLst>
          </a:cu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6" name="Google Shape;146;p4"/>
          <p:cNvSpPr/>
          <p:nvPr/>
        </p:nvSpPr>
        <p:spPr>
          <a:xfrm rot="2700000">
            <a:off x="1571000" y="-338582"/>
            <a:ext cx="1635955" cy="1635955"/>
          </a:xfrm>
          <a:custGeom>
            <a:avLst/>
            <a:gdLst/>
            <a:ahLst/>
            <a:cxnLst/>
            <a:rect l="l" t="t" r="r" b="b"/>
            <a:pathLst>
              <a:path w="1635955" h="1635955" extrusionOk="0">
                <a:moveTo>
                  <a:pt x="0" y="957987"/>
                </a:moveTo>
                <a:lnTo>
                  <a:pt x="957987" y="0"/>
                </a:lnTo>
                <a:lnTo>
                  <a:pt x="1635955" y="0"/>
                </a:lnTo>
                <a:lnTo>
                  <a:pt x="1635955" y="1635955"/>
                </a:lnTo>
                <a:lnTo>
                  <a:pt x="0" y="1635955"/>
                </a:lnTo>
                <a:close/>
              </a:path>
            </a:pathLst>
          </a:cu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7" name="Google Shape;147;p4"/>
          <p:cNvSpPr/>
          <p:nvPr/>
        </p:nvSpPr>
        <p:spPr>
          <a:xfrm rot="2700000">
            <a:off x="9627985" y="-6588"/>
            <a:ext cx="4059393" cy="2548110"/>
          </a:xfrm>
          <a:custGeom>
            <a:avLst/>
            <a:gdLst/>
            <a:ahLst/>
            <a:cxnLst/>
            <a:rect l="l" t="t" r="r" b="b"/>
            <a:pathLst>
              <a:path w="4059393" h="2548110" extrusionOk="0">
                <a:moveTo>
                  <a:pt x="0" y="1511282"/>
                </a:moveTo>
                <a:lnTo>
                  <a:pt x="1511282" y="0"/>
                </a:lnTo>
                <a:lnTo>
                  <a:pt x="4059393" y="2548110"/>
                </a:lnTo>
                <a:lnTo>
                  <a:pt x="0" y="2548110"/>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8" name="Google Shape;148;p4"/>
          <p:cNvSpPr/>
          <p:nvPr/>
        </p:nvSpPr>
        <p:spPr>
          <a:xfrm rot="2700000">
            <a:off x="10262924" y="1465780"/>
            <a:ext cx="1185708" cy="118570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9" name="Google Shape;149;p4"/>
          <p:cNvSpPr/>
          <p:nvPr/>
        </p:nvSpPr>
        <p:spPr>
          <a:xfrm rot="2700000">
            <a:off x="-29557" y="5198743"/>
            <a:ext cx="2444907" cy="2366116"/>
          </a:xfrm>
          <a:custGeom>
            <a:avLst/>
            <a:gdLst/>
            <a:ahLst/>
            <a:cxnLst/>
            <a:rect l="l" t="t" r="r" b="b"/>
            <a:pathLst>
              <a:path w="2203753" h="2132734" extrusionOk="0">
                <a:moveTo>
                  <a:pt x="0" y="0"/>
                </a:moveTo>
                <a:lnTo>
                  <a:pt x="2203753" y="0"/>
                </a:lnTo>
                <a:lnTo>
                  <a:pt x="2203753" y="576461"/>
                </a:lnTo>
                <a:lnTo>
                  <a:pt x="647480" y="2132734"/>
                </a:lnTo>
                <a:lnTo>
                  <a:pt x="0" y="1485255"/>
                </a:lnTo>
                <a:close/>
              </a:path>
            </a:pathLst>
          </a:cu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50" name="Google Shape;150;p4"/>
          <p:cNvSpPr/>
          <p:nvPr/>
        </p:nvSpPr>
        <p:spPr>
          <a:xfrm rot="2700000">
            <a:off x="1769787" y="5439893"/>
            <a:ext cx="928467" cy="928467"/>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1" name="Google Shape;151;p4"/>
          <p:cNvSpPr/>
          <p:nvPr/>
        </p:nvSpPr>
        <p:spPr>
          <a:xfrm rot="2700000">
            <a:off x="3401311" y="734311"/>
            <a:ext cx="5389379" cy="5389379"/>
          </a:xfrm>
          <a:custGeom>
            <a:avLst/>
            <a:gdLst/>
            <a:ahLst/>
            <a:cxnLst/>
            <a:rect l="l" t="t" r="r" b="b"/>
            <a:pathLst>
              <a:path w="5389379" h="5389379" extrusionOk="0">
                <a:moveTo>
                  <a:pt x="0" y="540040"/>
                </a:moveTo>
                <a:lnTo>
                  <a:pt x="540040" y="0"/>
                </a:lnTo>
                <a:lnTo>
                  <a:pt x="5389379" y="0"/>
                </a:lnTo>
                <a:lnTo>
                  <a:pt x="5389379" y="4838655"/>
                </a:lnTo>
                <a:lnTo>
                  <a:pt x="4838655" y="5389379"/>
                </a:lnTo>
                <a:lnTo>
                  <a:pt x="0" y="5389379"/>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52" name="Google Shape;152;p4"/>
          <p:cNvSpPr/>
          <p:nvPr/>
        </p:nvSpPr>
        <p:spPr>
          <a:xfrm rot="2700000">
            <a:off x="2700283" y="33283"/>
            <a:ext cx="6791435" cy="6791435"/>
          </a:xfrm>
          <a:custGeom>
            <a:avLst/>
            <a:gdLst/>
            <a:ahLst/>
            <a:cxnLst/>
            <a:rect l="l" t="t" r="r" b="b"/>
            <a:pathLst>
              <a:path w="6791435" h="6791435" extrusionOk="0">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53" name="Google Shape;153;p4"/>
          <p:cNvSpPr txBox="1">
            <a:spLocks noGrp="1"/>
          </p:cNvSpPr>
          <p:nvPr>
            <p:ph type="body" idx="1"/>
          </p:nvPr>
        </p:nvSpPr>
        <p:spPr>
          <a:xfrm>
            <a:off x="4439633" y="4518923"/>
            <a:ext cx="3312734" cy="114185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1000"/>
              </a:spcBef>
              <a:spcAft>
                <a:spcPts val="0"/>
              </a:spcAft>
              <a:buClr>
                <a:srgbClr val="888888"/>
              </a:buClr>
              <a:buSzPts val="2400"/>
              <a:buNone/>
            </a:pPr>
            <a:endParaRPr sz="2000">
              <a:solidFill>
                <a:srgbClr val="080808"/>
              </a:solidFill>
              <a:latin typeface="Calibri"/>
              <a:ea typeface="Calibri"/>
              <a:cs typeface="Calibri"/>
              <a:sym typeface="Calibri"/>
            </a:endParaRPr>
          </a:p>
        </p:txBody>
      </p:sp>
      <p:sp>
        <p:nvSpPr>
          <p:cNvPr id="154" name="Google Shape;154;p4"/>
          <p:cNvSpPr txBox="1">
            <a:spLocks noGrp="1"/>
          </p:cNvSpPr>
          <p:nvPr>
            <p:ph type="title"/>
          </p:nvPr>
        </p:nvSpPr>
        <p:spPr>
          <a:xfrm>
            <a:off x="3204642" y="2353641"/>
            <a:ext cx="5782716" cy="215071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6000"/>
              <a:buFont typeface="Calibri"/>
              <a:buNone/>
            </a:pPr>
            <a:r>
              <a:rPr lang="en-US" sz="3600" dirty="0">
                <a:solidFill>
                  <a:srgbClr val="080808"/>
                </a:solidFill>
                <a:latin typeface="Calibri"/>
                <a:ea typeface="Calibri"/>
                <a:cs typeface="Calibri"/>
                <a:sym typeface="Calibri"/>
              </a:rPr>
              <a:t>Physical Design and Tables</a:t>
            </a:r>
            <a:endParaRPr dirty="0"/>
          </a:p>
        </p:txBody>
      </p:sp>
      <p:sp>
        <p:nvSpPr>
          <p:cNvPr id="155" name="Google Shape;155;p4"/>
          <p:cNvSpPr/>
          <p:nvPr/>
        </p:nvSpPr>
        <p:spPr>
          <a:xfrm rot="2700000">
            <a:off x="9629823" y="5457591"/>
            <a:ext cx="2231794" cy="2568811"/>
          </a:xfrm>
          <a:custGeom>
            <a:avLst/>
            <a:gdLst/>
            <a:ahLst/>
            <a:cxnLst/>
            <a:rect l="l" t="t" r="r" b="b"/>
            <a:pathLst>
              <a:path w="2940086" h="3384061" extrusionOk="0">
                <a:moveTo>
                  <a:pt x="0" y="0"/>
                </a:moveTo>
                <a:lnTo>
                  <a:pt x="2496112" y="0"/>
                </a:lnTo>
                <a:lnTo>
                  <a:pt x="2940086" y="443975"/>
                </a:lnTo>
                <a:lnTo>
                  <a:pt x="0" y="3384061"/>
                </a:lnTo>
                <a:close/>
              </a:path>
            </a:pathLst>
          </a:cu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56" name="Google Shape;156;p4"/>
          <p:cNvSpPr/>
          <p:nvPr/>
        </p:nvSpPr>
        <p:spPr>
          <a:xfrm rot="2700000">
            <a:off x="9720059" y="5243545"/>
            <a:ext cx="959985" cy="959985"/>
          </a:xfrm>
          <a:prstGeom prst="rect">
            <a:avLst/>
          </a:prstGeom>
          <a:solidFill>
            <a:schemeClr val="accent4">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 name="PhysicalDesign1">
            <a:hlinkClick r:id="" action="ppaction://media"/>
            <a:extLst>
              <a:ext uri="{FF2B5EF4-FFF2-40B4-BE49-F238E27FC236}">
                <a16:creationId xmlns:a16="http://schemas.microsoft.com/office/drawing/2014/main" id="{1F50AEB8-513A-4C8B-D9ED-F2344A7980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45720" y="419427"/>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0"/>
        <p:cNvGrpSpPr/>
        <p:nvPr/>
      </p:nvGrpSpPr>
      <p:grpSpPr>
        <a:xfrm>
          <a:off x="0" y="0"/>
          <a:ext cx="0" cy="0"/>
          <a:chOff x="0" y="0"/>
          <a:chExt cx="0" cy="0"/>
        </a:xfrm>
      </p:grpSpPr>
      <p:sp>
        <p:nvSpPr>
          <p:cNvPr id="161" name="Google Shape;161;p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zh-TW" altLang="en-US" sz="1800" b="0" i="0" u="none" strike="noStrike" cap="none" dirty="0">
              <a:solidFill>
                <a:schemeClr val="lt1"/>
              </a:solidFill>
              <a:latin typeface="Calibri"/>
              <a:ea typeface="Calibri"/>
              <a:cs typeface="Calibri"/>
              <a:sym typeface="Calibri"/>
            </a:endParaRPr>
          </a:p>
        </p:txBody>
      </p:sp>
      <p:sp>
        <p:nvSpPr>
          <p:cNvPr id="162" name="Google Shape;162;p5"/>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a:solidFill>
                  <a:schemeClr val="dk1"/>
                </a:solidFill>
                <a:latin typeface="Calibri"/>
                <a:ea typeface="Calibri"/>
                <a:cs typeface="Calibri"/>
                <a:sym typeface="Calibri"/>
              </a:rPr>
              <a:t>Blood Organization Table</a:t>
            </a:r>
            <a:endParaRPr/>
          </a:p>
        </p:txBody>
      </p:sp>
      <p:sp>
        <p:nvSpPr>
          <p:cNvPr id="163" name="Google Shape;163;p5"/>
          <p:cNvSpPr txBox="1"/>
          <p:nvPr/>
        </p:nvSpPr>
        <p:spPr>
          <a:xfrm>
            <a:off x="643469" y="1782981"/>
            <a:ext cx="4457920" cy="4393982"/>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600"/>
              </a:spcAft>
              <a:buClr>
                <a:schemeClr val="dk1"/>
              </a:buClr>
              <a:buSzPts val="2000"/>
            </a:pPr>
            <a:r>
              <a:rPr lang="en-US" sz="2000" b="0" i="0" u="none" strike="noStrike" cap="none" dirty="0">
                <a:solidFill>
                  <a:schemeClr val="dk1"/>
                </a:solidFill>
                <a:latin typeface="Calibri"/>
                <a:ea typeface="Calibri"/>
                <a:cs typeface="Calibri"/>
                <a:sym typeface="Calibri"/>
              </a:rPr>
              <a:t>CREATE TABLE </a:t>
            </a:r>
            <a:r>
              <a:rPr lang="en-US" sz="2000" b="0" i="0" u="none" strike="noStrike" cap="none" dirty="0" err="1">
                <a:solidFill>
                  <a:schemeClr val="dk1"/>
                </a:solidFill>
                <a:latin typeface="Calibri"/>
                <a:ea typeface="Calibri"/>
                <a:cs typeface="Calibri"/>
                <a:sym typeface="Calibri"/>
              </a:rPr>
              <a:t>Blood_Organization</a:t>
            </a:r>
            <a:r>
              <a:rPr lang="en-US" sz="2000" b="0" i="0" u="none" strike="noStrike" cap="none" dirty="0">
                <a:solidFill>
                  <a:schemeClr val="dk1"/>
                </a:solidFill>
                <a:latin typeface="Calibri"/>
                <a:ea typeface="Calibri"/>
                <a:cs typeface="Calibri"/>
                <a:sym typeface="Calibri"/>
              </a:rPr>
              <a:t>	(</a:t>
            </a:r>
            <a:r>
              <a:rPr lang="en-US" sz="2000" b="0" i="0" u="none" strike="noStrike" cap="none" dirty="0" err="1">
                <a:solidFill>
                  <a:schemeClr val="dk1"/>
                </a:solidFill>
                <a:latin typeface="Calibri"/>
                <a:ea typeface="Calibri"/>
                <a:cs typeface="Calibri"/>
                <a:sym typeface="Calibri"/>
              </a:rPr>
              <a:t>Blood_Organization_ID</a:t>
            </a:r>
            <a:r>
              <a:rPr lang="en-US" sz="2000" b="0" i="0" u="none" strike="noStrike" cap="none" dirty="0">
                <a:solidFill>
                  <a:schemeClr val="dk1"/>
                </a:solidFill>
                <a:latin typeface="Calibri"/>
                <a:ea typeface="Calibri"/>
                <a:cs typeface="Calibri"/>
                <a:sym typeface="Calibri"/>
              </a:rPr>
              <a:t>	INT	NOT NULL,	</a:t>
            </a:r>
            <a:r>
              <a:rPr lang="en-US" sz="2000" b="0" i="0" u="none" strike="noStrike" cap="none" dirty="0" err="1">
                <a:solidFill>
                  <a:schemeClr val="dk1"/>
                </a:solidFill>
                <a:latin typeface="Calibri"/>
                <a:ea typeface="Calibri"/>
                <a:cs typeface="Calibri"/>
                <a:sym typeface="Calibri"/>
              </a:rPr>
              <a:t>Blood_Organization_Name</a:t>
            </a:r>
            <a:r>
              <a:rPr lang="en-US" sz="2000" b="0" i="0" u="none" strike="noStrike" cap="none" dirty="0">
                <a:solidFill>
                  <a:schemeClr val="dk1"/>
                </a:solidFill>
                <a:latin typeface="Calibri"/>
                <a:ea typeface="Calibri"/>
                <a:cs typeface="Calibri"/>
                <a:sym typeface="Calibri"/>
              </a:rPr>
              <a:t>	VARCHAR	(255),	</a:t>
            </a:r>
            <a:r>
              <a:rPr lang="en-US" sz="2000" b="0" i="0" u="none" strike="noStrike" cap="none" dirty="0" err="1">
                <a:solidFill>
                  <a:schemeClr val="dk1"/>
                </a:solidFill>
                <a:latin typeface="Calibri"/>
                <a:ea typeface="Calibri"/>
                <a:cs typeface="Calibri"/>
                <a:sym typeface="Calibri"/>
              </a:rPr>
              <a:t>Phone_Number</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Blood_Organization_Address</a:t>
            </a:r>
            <a:r>
              <a:rPr lang="en-US" sz="2000" b="0" i="0" u="none" strike="noStrike" cap="none" dirty="0">
                <a:solidFill>
                  <a:schemeClr val="dk1"/>
                </a:solidFill>
                <a:latin typeface="Calibri"/>
                <a:ea typeface="Calibri"/>
                <a:cs typeface="Calibri"/>
                <a:sym typeface="Calibri"/>
              </a:rPr>
              <a:t>	 VARCHAR(255),	</a:t>
            </a:r>
            <a:r>
              <a:rPr lang="en-US" sz="2000" b="0" i="0" u="none" strike="noStrike" cap="none" dirty="0" err="1">
                <a:solidFill>
                  <a:schemeClr val="dk1"/>
                </a:solidFill>
                <a:latin typeface="Calibri"/>
                <a:ea typeface="Calibri"/>
                <a:cs typeface="Calibri"/>
                <a:sym typeface="Calibri"/>
              </a:rPr>
              <a:t>Blood_Bank_ID</a:t>
            </a:r>
            <a:r>
              <a:rPr lang="en-US" sz="2000" b="0" i="0" u="none" strike="noStrike" cap="none" dirty="0">
                <a:solidFill>
                  <a:schemeClr val="dk1"/>
                </a:solidFill>
                <a:latin typeface="Calibri"/>
                <a:ea typeface="Calibri"/>
                <a:cs typeface="Calibri"/>
                <a:sym typeface="Calibri"/>
              </a:rPr>
              <a:t>	INT,CONSTRAINT fk0 foreign key (</a:t>
            </a:r>
            <a:r>
              <a:rPr lang="en-US" sz="2000" b="0" i="0" u="none" strike="noStrike" cap="none" dirty="0" err="1">
                <a:solidFill>
                  <a:schemeClr val="dk1"/>
                </a:solidFill>
                <a:latin typeface="Calibri"/>
                <a:ea typeface="Calibri"/>
                <a:cs typeface="Calibri"/>
                <a:sym typeface="Calibri"/>
              </a:rPr>
              <a:t>Blood_Bank_ID</a:t>
            </a:r>
            <a:r>
              <a:rPr lang="en-US" sz="2000" b="0" i="0" u="none" strike="noStrike" cap="none" dirty="0">
                <a:solidFill>
                  <a:schemeClr val="dk1"/>
                </a:solidFill>
                <a:latin typeface="Calibri"/>
                <a:ea typeface="Calibri"/>
                <a:cs typeface="Calibri"/>
                <a:sym typeface="Calibri"/>
              </a:rPr>
              <a:t>) references </a:t>
            </a:r>
            <a:r>
              <a:rPr lang="en-US" sz="2000" b="0" i="0" u="none" strike="noStrike" cap="none" dirty="0" err="1">
                <a:solidFill>
                  <a:schemeClr val="dk1"/>
                </a:solidFill>
                <a:latin typeface="Calibri"/>
                <a:ea typeface="Calibri"/>
                <a:cs typeface="Calibri"/>
                <a:sym typeface="Calibri"/>
              </a:rPr>
              <a:t>Blood_Bank</a:t>
            </a:r>
            <a:r>
              <a:rPr lang="en-US" sz="2000" b="0" i="0" u="none" strike="noStrike" cap="none" dirty="0">
                <a:solidFill>
                  <a:schemeClr val="dk1"/>
                </a:solidFill>
                <a:latin typeface="Calibri"/>
                <a:ea typeface="Calibri"/>
                <a:cs typeface="Calibri"/>
                <a:sym typeface="Calibri"/>
              </a:rPr>
              <a:t>(</a:t>
            </a:r>
            <a:r>
              <a:rPr lang="en-US" sz="2000" b="0" i="0" u="none" strike="noStrike" cap="none" dirty="0" err="1">
                <a:solidFill>
                  <a:schemeClr val="dk1"/>
                </a:solidFill>
                <a:latin typeface="Calibri"/>
                <a:ea typeface="Calibri"/>
                <a:cs typeface="Calibri"/>
                <a:sym typeface="Calibri"/>
              </a:rPr>
              <a:t>Blood_Bank_ID</a:t>
            </a:r>
            <a:r>
              <a:rPr lang="en-US" sz="2000" b="0" i="0" u="none" strike="noStrike" cap="none" dirty="0">
                <a:solidFill>
                  <a:schemeClr val="dk1"/>
                </a:solidFill>
                <a:latin typeface="Calibri"/>
                <a:ea typeface="Calibri"/>
                <a:cs typeface="Calibri"/>
                <a:sym typeface="Calibri"/>
              </a:rPr>
              <a:t>),CONSTRAINT </a:t>
            </a:r>
            <a:r>
              <a:rPr lang="en-US" sz="2000" b="0" i="0" u="none" strike="noStrike" cap="none" dirty="0" err="1">
                <a:solidFill>
                  <a:schemeClr val="dk1"/>
                </a:solidFill>
                <a:latin typeface="Calibri"/>
                <a:ea typeface="Calibri"/>
                <a:cs typeface="Calibri"/>
                <a:sym typeface="Calibri"/>
              </a:rPr>
              <a:t>Blood_Organization_PK</a:t>
            </a:r>
            <a:r>
              <a:rPr lang="en-US" sz="2000" b="0" i="0" u="none" strike="noStrike" cap="none" dirty="0">
                <a:solidFill>
                  <a:schemeClr val="dk1"/>
                </a:solidFill>
                <a:latin typeface="Calibri"/>
                <a:ea typeface="Calibri"/>
                <a:cs typeface="Calibri"/>
                <a:sym typeface="Calibri"/>
              </a:rPr>
              <a:t> PRIMARY KEY (</a:t>
            </a:r>
            <a:r>
              <a:rPr lang="en-US" sz="2000" b="0" i="0" u="none" strike="noStrike" cap="none" dirty="0" err="1">
                <a:solidFill>
                  <a:schemeClr val="dk1"/>
                </a:solidFill>
                <a:latin typeface="Calibri"/>
                <a:ea typeface="Calibri"/>
                <a:cs typeface="Calibri"/>
                <a:sym typeface="Calibri"/>
              </a:rPr>
              <a:t>Blood_Organization_ID</a:t>
            </a:r>
            <a:r>
              <a:rPr lang="en-US" sz="2000" b="0" i="0" u="none" strike="noStrike" cap="none" dirty="0">
                <a:solidFill>
                  <a:schemeClr val="dk1"/>
                </a:solidFill>
                <a:latin typeface="Calibri"/>
                <a:ea typeface="Calibri"/>
                <a:cs typeface="Calibri"/>
                <a:sym typeface="Calibri"/>
              </a:rPr>
              <a:t>));</a:t>
            </a:r>
            <a:endParaRPr sz="2000" b="0" i="0" u="none" strike="noStrike" cap="none" dirty="0">
              <a:solidFill>
                <a:schemeClr val="dk1"/>
              </a:solidFill>
              <a:latin typeface="Calibri"/>
              <a:ea typeface="Calibri"/>
              <a:cs typeface="Calibri"/>
              <a:sym typeface="Calibri"/>
            </a:endParaRPr>
          </a:p>
        </p:txBody>
      </p:sp>
      <p:grpSp>
        <p:nvGrpSpPr>
          <p:cNvPr id="164" name="Google Shape;164;p5"/>
          <p:cNvGrpSpPr/>
          <p:nvPr/>
        </p:nvGrpSpPr>
        <p:grpSpPr>
          <a:xfrm>
            <a:off x="0" y="4601497"/>
            <a:ext cx="1014060" cy="2017580"/>
            <a:chOff x="0" y="4601497"/>
            <a:chExt cx="1014060" cy="2017580"/>
          </a:xfrm>
        </p:grpSpPr>
        <p:sp>
          <p:nvSpPr>
            <p:cNvPr id="165" name="Google Shape;165;p5"/>
            <p:cNvSpPr/>
            <p:nvPr/>
          </p:nvSpPr>
          <p:spPr>
            <a:xfrm rot="5400000">
              <a:off x="-501760" y="5103257"/>
              <a:ext cx="2017580" cy="1014060"/>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6" name="Google Shape;166;p5"/>
            <p:cNvSpPr/>
            <p:nvPr/>
          </p:nvSpPr>
          <p:spPr>
            <a:xfrm rot="2700000">
              <a:off x="427916" y="572870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167" name="Google Shape;167;p5"/>
          <p:cNvGrpSpPr/>
          <p:nvPr/>
        </p:nvGrpSpPr>
        <p:grpSpPr>
          <a:xfrm>
            <a:off x="11219290" y="1"/>
            <a:ext cx="972709" cy="1935307"/>
            <a:chOff x="10918968" y="713127"/>
            <a:chExt cx="1273032" cy="2532832"/>
          </a:xfrm>
        </p:grpSpPr>
        <p:sp>
          <p:nvSpPr>
            <p:cNvPr id="168" name="Google Shape;168;p5"/>
            <p:cNvSpPr/>
            <p:nvPr/>
          </p:nvSpPr>
          <p:spPr>
            <a:xfrm rot="2700000">
              <a:off x="11052629" y="2120024"/>
              <a:ext cx="645368" cy="64536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9" name="Google Shape;169;p5"/>
            <p:cNvSpPr/>
            <p:nvPr/>
          </p:nvSpPr>
          <p:spPr>
            <a:xfrm rot="-5400000">
              <a:off x="10289068" y="1343027"/>
              <a:ext cx="2532832" cy="1273032"/>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aphicFrame>
        <p:nvGraphicFramePr>
          <p:cNvPr id="170" name="Google Shape;170;p5"/>
          <p:cNvGraphicFramePr/>
          <p:nvPr>
            <p:extLst>
              <p:ext uri="{D42A27DB-BD31-4B8C-83A1-F6EECF244321}">
                <p14:modId xmlns:p14="http://schemas.microsoft.com/office/powerpoint/2010/main" val="1059093933"/>
              </p:ext>
            </p:extLst>
          </p:nvPr>
        </p:nvGraphicFramePr>
        <p:xfrm>
          <a:off x="5295320" y="2478597"/>
          <a:ext cx="6253225" cy="2970675"/>
        </p:xfrm>
        <a:graphic>
          <a:graphicData uri="http://schemas.openxmlformats.org/drawingml/2006/table">
            <a:tbl>
              <a:tblPr firstRow="1" firstCol="1" bandRow="1">
                <a:noFill/>
                <a:tableStyleId>{EAEAF943-1625-46AD-8591-B82DED916D97}</a:tableStyleId>
              </a:tblPr>
              <a:tblGrid>
                <a:gridCol w="2109975">
                  <a:extLst>
                    <a:ext uri="{9D8B030D-6E8A-4147-A177-3AD203B41FA5}">
                      <a16:colId xmlns:a16="http://schemas.microsoft.com/office/drawing/2014/main" val="20000"/>
                    </a:ext>
                  </a:extLst>
                </a:gridCol>
                <a:gridCol w="865400">
                  <a:extLst>
                    <a:ext uri="{9D8B030D-6E8A-4147-A177-3AD203B41FA5}">
                      <a16:colId xmlns:a16="http://schemas.microsoft.com/office/drawing/2014/main" val="20001"/>
                    </a:ext>
                  </a:extLst>
                </a:gridCol>
                <a:gridCol w="872675">
                  <a:extLst>
                    <a:ext uri="{9D8B030D-6E8A-4147-A177-3AD203B41FA5}">
                      <a16:colId xmlns:a16="http://schemas.microsoft.com/office/drawing/2014/main" val="20002"/>
                    </a:ext>
                  </a:extLst>
                </a:gridCol>
                <a:gridCol w="1054150">
                  <a:extLst>
                    <a:ext uri="{9D8B030D-6E8A-4147-A177-3AD203B41FA5}">
                      <a16:colId xmlns:a16="http://schemas.microsoft.com/office/drawing/2014/main" val="20003"/>
                    </a:ext>
                  </a:extLst>
                </a:gridCol>
                <a:gridCol w="1351025">
                  <a:extLst>
                    <a:ext uri="{9D8B030D-6E8A-4147-A177-3AD203B41FA5}">
                      <a16:colId xmlns:a16="http://schemas.microsoft.com/office/drawing/2014/main" val="20004"/>
                    </a:ext>
                  </a:extLst>
                </a:gridCol>
              </a:tblGrid>
              <a:tr h="760900">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FIELD NAME</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TYPE</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LENGTH</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DECIMALS</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INTEGRITY CONSTRAINTS</a:t>
                      </a:r>
                      <a:endParaRPr sz="1200" b="1" u="none" strike="noStrike" cap="none">
                        <a:solidFill>
                          <a:schemeClr val="dk1"/>
                        </a:solidFill>
                        <a:latin typeface="Calibri"/>
                        <a:ea typeface="Calibri"/>
                        <a:cs typeface="Calibri"/>
                        <a:sym typeface="Calibri"/>
                      </a:endParaRPr>
                    </a:p>
                  </a:txBody>
                  <a:tcPr marL="72700" marR="72700" marT="72700" marB="72700"/>
                </a:tc>
                <a:extLst>
                  <a:ext uri="{0D108BD9-81ED-4DB2-BD59-A6C34878D82A}">
                    <a16:rowId xmlns:a16="http://schemas.microsoft.com/office/drawing/2014/main" val="10000"/>
                  </a:ext>
                </a:extLst>
              </a:tr>
              <a:tr h="362225">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dirty="0" err="1">
                          <a:solidFill>
                            <a:schemeClr val="dk1"/>
                          </a:solidFill>
                          <a:latin typeface="Calibri"/>
                          <a:ea typeface="Calibri"/>
                          <a:cs typeface="Calibri"/>
                          <a:sym typeface="Calibri"/>
                        </a:rPr>
                        <a:t>Blood_Organization_ID</a:t>
                      </a:r>
                      <a:endParaRPr sz="1200" b="1" u="none" strike="noStrike" cap="none" dirty="0">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INT</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 </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 </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dirty="0">
                          <a:solidFill>
                            <a:schemeClr val="dk1"/>
                          </a:solidFill>
                          <a:latin typeface="Calibri"/>
                          <a:ea typeface="Calibri"/>
                          <a:cs typeface="Calibri"/>
                          <a:sym typeface="Calibri"/>
                        </a:rPr>
                        <a:t>Primary Key</a:t>
                      </a:r>
                      <a:endParaRPr sz="1200" b="1" u="none" strike="noStrike" cap="none" dirty="0">
                        <a:solidFill>
                          <a:schemeClr val="dk1"/>
                        </a:solidFill>
                        <a:latin typeface="Calibri"/>
                        <a:ea typeface="Calibri"/>
                        <a:cs typeface="Calibri"/>
                        <a:sym typeface="Calibri"/>
                      </a:endParaRPr>
                    </a:p>
                  </a:txBody>
                  <a:tcPr marL="72700" marR="72700" marT="72700" marB="72700"/>
                </a:tc>
                <a:extLst>
                  <a:ext uri="{0D108BD9-81ED-4DB2-BD59-A6C34878D82A}">
                    <a16:rowId xmlns:a16="http://schemas.microsoft.com/office/drawing/2014/main" val="10001"/>
                  </a:ext>
                </a:extLst>
              </a:tr>
              <a:tr h="561550">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dirty="0" err="1">
                          <a:solidFill>
                            <a:schemeClr val="dk1"/>
                          </a:solidFill>
                          <a:latin typeface="Calibri"/>
                          <a:ea typeface="Calibri"/>
                          <a:cs typeface="Calibri"/>
                          <a:sym typeface="Calibri"/>
                        </a:rPr>
                        <a:t>Blood_Organization_Name</a:t>
                      </a:r>
                      <a:endParaRPr sz="1200" b="1" u="none" strike="noStrike" cap="none" dirty="0">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VARCHAR</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255 </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 </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 </a:t>
                      </a:r>
                      <a:endParaRPr sz="1200" b="1" u="none" strike="noStrike" cap="none">
                        <a:solidFill>
                          <a:schemeClr val="dk1"/>
                        </a:solidFill>
                        <a:latin typeface="Calibri"/>
                        <a:ea typeface="Calibri"/>
                        <a:cs typeface="Calibri"/>
                        <a:sym typeface="Calibri"/>
                      </a:endParaRPr>
                    </a:p>
                  </a:txBody>
                  <a:tcPr marL="72700" marR="72700" marT="72700" marB="72700"/>
                </a:tc>
                <a:extLst>
                  <a:ext uri="{0D108BD9-81ED-4DB2-BD59-A6C34878D82A}">
                    <a16:rowId xmlns:a16="http://schemas.microsoft.com/office/drawing/2014/main" val="10002"/>
                  </a:ext>
                </a:extLst>
              </a:tr>
              <a:tr h="362225">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Phone_Number </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INT</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 </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 </a:t>
                      </a:r>
                      <a:endParaRPr sz="1200" b="1" u="none" strike="noStrike" cap="none">
                        <a:solidFill>
                          <a:schemeClr val="dk1"/>
                        </a:solidFill>
                        <a:latin typeface="Calibri"/>
                        <a:ea typeface="Calibri"/>
                        <a:cs typeface="Calibri"/>
                        <a:sym typeface="Calibri"/>
                      </a:endParaRPr>
                    </a:p>
                  </a:txBody>
                  <a:tcPr marL="72700" marR="72700" marT="72700" marB="72700"/>
                </a:tc>
                <a:extLst>
                  <a:ext uri="{0D108BD9-81ED-4DB2-BD59-A6C34878D82A}">
                    <a16:rowId xmlns:a16="http://schemas.microsoft.com/office/drawing/2014/main" val="10003"/>
                  </a:ext>
                </a:extLst>
              </a:tr>
              <a:tr h="561550">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Blood_Organization_Address</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VARCHAR</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255</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 </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 </a:t>
                      </a:r>
                      <a:endParaRPr sz="1200" b="1" u="none" strike="noStrike" cap="none">
                        <a:solidFill>
                          <a:schemeClr val="dk1"/>
                        </a:solidFill>
                        <a:latin typeface="Calibri"/>
                        <a:ea typeface="Calibri"/>
                        <a:cs typeface="Calibri"/>
                        <a:sym typeface="Calibri"/>
                      </a:endParaRPr>
                    </a:p>
                  </a:txBody>
                  <a:tcPr marL="72700" marR="72700" marT="72700" marB="72700"/>
                </a:tc>
                <a:extLst>
                  <a:ext uri="{0D108BD9-81ED-4DB2-BD59-A6C34878D82A}">
                    <a16:rowId xmlns:a16="http://schemas.microsoft.com/office/drawing/2014/main" val="10004"/>
                  </a:ext>
                </a:extLst>
              </a:tr>
              <a:tr h="362225">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BloodBankID</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INT</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 </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a:solidFill>
                            <a:schemeClr val="dk1"/>
                          </a:solidFill>
                          <a:latin typeface="Calibri"/>
                          <a:ea typeface="Calibri"/>
                          <a:cs typeface="Calibri"/>
                          <a:sym typeface="Calibri"/>
                        </a:rPr>
                        <a:t> </a:t>
                      </a:r>
                      <a:endParaRPr sz="1200" b="1" u="none" strike="noStrike" cap="none">
                        <a:solidFill>
                          <a:schemeClr val="dk1"/>
                        </a:solidFill>
                        <a:latin typeface="Calibri"/>
                        <a:ea typeface="Calibri"/>
                        <a:cs typeface="Calibri"/>
                        <a:sym typeface="Calibri"/>
                      </a:endParaRPr>
                    </a:p>
                  </a:txBody>
                  <a:tcPr marL="72700" marR="72700" marT="72700" marB="7270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b="1" u="none" strike="noStrike" cap="none" dirty="0">
                          <a:solidFill>
                            <a:schemeClr val="dk1"/>
                          </a:solidFill>
                          <a:latin typeface="Calibri"/>
                          <a:ea typeface="Calibri"/>
                          <a:cs typeface="Calibri"/>
                          <a:sym typeface="Calibri"/>
                        </a:rPr>
                        <a:t>Foreign Key </a:t>
                      </a:r>
                      <a:endParaRPr sz="1200" b="1" u="none" strike="noStrike" cap="none" dirty="0">
                        <a:solidFill>
                          <a:schemeClr val="dk1"/>
                        </a:solidFill>
                        <a:latin typeface="Calibri"/>
                        <a:ea typeface="Calibri"/>
                        <a:cs typeface="Calibri"/>
                        <a:sym typeface="Calibri"/>
                      </a:endParaRPr>
                    </a:p>
                  </a:txBody>
                  <a:tcPr marL="72700" marR="72700" marT="72700" marB="72700"/>
                </a:tc>
                <a:extLst>
                  <a:ext uri="{0D108BD9-81ED-4DB2-BD59-A6C34878D82A}">
                    <a16:rowId xmlns:a16="http://schemas.microsoft.com/office/drawing/2014/main" val="10005"/>
                  </a:ext>
                </a:extLst>
              </a:tr>
            </a:tbl>
          </a:graphicData>
        </a:graphic>
      </p:graphicFrame>
      <p:pic>
        <p:nvPicPr>
          <p:cNvPr id="2" name="Table1">
            <a:hlinkClick r:id="" action="ppaction://media"/>
            <a:extLst>
              <a:ext uri="{FF2B5EF4-FFF2-40B4-BE49-F238E27FC236}">
                <a16:creationId xmlns:a16="http://schemas.microsoft.com/office/drawing/2014/main" id="{47BEE67B-8D70-0127-F1C0-150BEC4C04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09689" y="46026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65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4"/>
        <p:cNvGrpSpPr/>
        <p:nvPr/>
      </p:nvGrpSpPr>
      <p:grpSpPr>
        <a:xfrm>
          <a:off x="0" y="0"/>
          <a:ext cx="0" cy="0"/>
          <a:chOff x="0" y="0"/>
          <a:chExt cx="0" cy="0"/>
        </a:xfrm>
      </p:grpSpPr>
      <p:sp>
        <p:nvSpPr>
          <p:cNvPr id="175" name="Google Shape;175;p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76" name="Google Shape;176;p6"/>
          <p:cNvGrpSpPr/>
          <p:nvPr/>
        </p:nvGrpSpPr>
        <p:grpSpPr>
          <a:xfrm flipH="1">
            <a:off x="0" y="1"/>
            <a:ext cx="972709" cy="1935307"/>
            <a:chOff x="10918968" y="713127"/>
            <a:chExt cx="1273032" cy="2532832"/>
          </a:xfrm>
        </p:grpSpPr>
        <p:sp>
          <p:nvSpPr>
            <p:cNvPr id="177" name="Google Shape;177;p6"/>
            <p:cNvSpPr/>
            <p:nvPr/>
          </p:nvSpPr>
          <p:spPr>
            <a:xfrm rot="2700000">
              <a:off x="11052629" y="2120024"/>
              <a:ext cx="645368" cy="64536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8" name="Google Shape;178;p6"/>
            <p:cNvSpPr/>
            <p:nvPr/>
          </p:nvSpPr>
          <p:spPr>
            <a:xfrm rot="-5400000">
              <a:off x="10289068" y="1343027"/>
              <a:ext cx="2532832" cy="1273032"/>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179" name="Google Shape;179;p6"/>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a:solidFill>
                  <a:schemeClr val="dk1"/>
                </a:solidFill>
                <a:latin typeface="Calibri"/>
                <a:ea typeface="Calibri"/>
                <a:cs typeface="Calibri"/>
                <a:sym typeface="Calibri"/>
              </a:rPr>
              <a:t>Blood Bank Table</a:t>
            </a:r>
            <a:endParaRPr/>
          </a:p>
        </p:txBody>
      </p:sp>
      <p:sp>
        <p:nvSpPr>
          <p:cNvPr id="180" name="Google Shape;180;p6"/>
          <p:cNvSpPr txBox="1"/>
          <p:nvPr/>
        </p:nvSpPr>
        <p:spPr>
          <a:xfrm>
            <a:off x="7202906" y="1782981"/>
            <a:ext cx="4507832" cy="4393982"/>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600"/>
              </a:spcAft>
              <a:buClr>
                <a:schemeClr val="dk1"/>
              </a:buClr>
              <a:buSzPts val="2000"/>
            </a:pPr>
            <a:r>
              <a:rPr lang="en-US" sz="2000" b="0" i="0" u="none" strike="noStrike" cap="none" dirty="0">
                <a:solidFill>
                  <a:schemeClr val="dk1"/>
                </a:solidFill>
                <a:latin typeface="Calibri"/>
                <a:ea typeface="Calibri"/>
                <a:cs typeface="Calibri"/>
                <a:sym typeface="Calibri"/>
              </a:rPr>
              <a:t>CREATE TABLE </a:t>
            </a:r>
            <a:r>
              <a:rPr lang="en-US" sz="2000" b="0" i="0" u="none" strike="noStrike" cap="none" dirty="0" err="1">
                <a:solidFill>
                  <a:schemeClr val="dk1"/>
                </a:solidFill>
                <a:latin typeface="Calibri"/>
                <a:ea typeface="Calibri"/>
                <a:cs typeface="Calibri"/>
                <a:sym typeface="Calibri"/>
              </a:rPr>
              <a:t>Blood_Bank</a:t>
            </a:r>
            <a:r>
              <a:rPr lang="en-US" sz="2000" b="0" i="0" u="none" strike="noStrike" cap="none" dirty="0">
                <a:solidFill>
                  <a:schemeClr val="dk1"/>
                </a:solidFill>
                <a:latin typeface="Calibri"/>
                <a:ea typeface="Calibri"/>
                <a:cs typeface="Calibri"/>
                <a:sym typeface="Calibri"/>
              </a:rPr>
              <a:t>	(</a:t>
            </a:r>
            <a:r>
              <a:rPr lang="en-US" sz="2000" b="0" i="0" u="none" strike="noStrike" cap="none" dirty="0" err="1">
                <a:solidFill>
                  <a:schemeClr val="dk1"/>
                </a:solidFill>
                <a:latin typeface="Calibri"/>
                <a:ea typeface="Calibri"/>
                <a:cs typeface="Calibri"/>
                <a:sym typeface="Calibri"/>
              </a:rPr>
              <a:t>Blood_Bank_ID</a:t>
            </a:r>
            <a:r>
              <a:rPr lang="en-US" sz="2000" b="0" i="0" u="none" strike="noStrike" cap="none" dirty="0">
                <a:solidFill>
                  <a:schemeClr val="dk1"/>
                </a:solidFill>
                <a:latin typeface="Calibri"/>
                <a:ea typeface="Calibri"/>
                <a:cs typeface="Calibri"/>
                <a:sym typeface="Calibri"/>
              </a:rPr>
              <a:t>	INT	NOT NULL,	</a:t>
            </a:r>
            <a:r>
              <a:rPr lang="en-US" sz="2000" b="0" i="0" u="none" strike="noStrike" cap="none" dirty="0" err="1">
                <a:solidFill>
                  <a:schemeClr val="dk1"/>
                </a:solidFill>
                <a:latin typeface="Calibri"/>
                <a:ea typeface="Calibri"/>
                <a:cs typeface="Calibri"/>
                <a:sym typeface="Calibri"/>
              </a:rPr>
              <a:t>Donor_Name</a:t>
            </a:r>
            <a:r>
              <a:rPr lang="en-US" sz="2000" b="0" i="0" u="none" strike="noStrike" cap="none" dirty="0">
                <a:solidFill>
                  <a:schemeClr val="dk1"/>
                </a:solidFill>
                <a:latin typeface="Calibri"/>
                <a:ea typeface="Calibri"/>
                <a:cs typeface="Calibri"/>
                <a:sym typeface="Calibri"/>
              </a:rPr>
              <a:t>	VARCHAR	(255),	</a:t>
            </a:r>
            <a:r>
              <a:rPr lang="en-US" sz="2000" b="0" i="0" u="none" strike="noStrike" cap="none" dirty="0" err="1">
                <a:solidFill>
                  <a:schemeClr val="dk1"/>
                </a:solidFill>
                <a:latin typeface="Calibri"/>
                <a:ea typeface="Calibri"/>
                <a:cs typeface="Calibri"/>
                <a:sym typeface="Calibri"/>
              </a:rPr>
              <a:t>Blood_Organization_Name</a:t>
            </a:r>
            <a:r>
              <a:rPr lang="en-US" sz="2000" b="0" i="0" u="none" strike="noStrike" cap="none" dirty="0">
                <a:solidFill>
                  <a:schemeClr val="dk1"/>
                </a:solidFill>
                <a:latin typeface="Calibri"/>
                <a:ea typeface="Calibri"/>
                <a:cs typeface="Calibri"/>
                <a:sym typeface="Calibri"/>
              </a:rPr>
              <a:t> VARCHAR	(255),	</a:t>
            </a:r>
            <a:r>
              <a:rPr lang="en-US" sz="2000" b="0" i="0" u="none" strike="noStrike" cap="none" dirty="0" err="1">
                <a:solidFill>
                  <a:schemeClr val="dk1"/>
                </a:solidFill>
                <a:latin typeface="Calibri"/>
                <a:ea typeface="Calibri"/>
                <a:cs typeface="Calibri"/>
                <a:sym typeface="Calibri"/>
              </a:rPr>
              <a:t>Donor_ID</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Blood_Quantity</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Blood_Type</a:t>
            </a:r>
            <a:r>
              <a:rPr lang="en-US" sz="2000" b="0" i="0" u="none" strike="noStrike" cap="none" dirty="0">
                <a:solidFill>
                  <a:schemeClr val="dk1"/>
                </a:solidFill>
                <a:latin typeface="Calibri"/>
                <a:ea typeface="Calibri"/>
                <a:cs typeface="Calibri"/>
                <a:sym typeface="Calibri"/>
              </a:rPr>
              <a:t> VARCHAR	(255),    </a:t>
            </a:r>
            <a:r>
              <a:rPr lang="en-US" sz="2000" b="0" i="0" u="none" strike="noStrike" cap="none" dirty="0" err="1">
                <a:solidFill>
                  <a:schemeClr val="dk1"/>
                </a:solidFill>
                <a:latin typeface="Calibri"/>
                <a:ea typeface="Calibri"/>
                <a:cs typeface="Calibri"/>
                <a:sym typeface="Calibri"/>
              </a:rPr>
              <a:t>Blood_Bank_Address</a:t>
            </a:r>
            <a:r>
              <a:rPr lang="en-US" sz="2000" b="0" i="0" u="none" strike="noStrike" cap="none" dirty="0">
                <a:solidFill>
                  <a:schemeClr val="dk1"/>
                </a:solidFill>
                <a:latin typeface="Calibri"/>
                <a:ea typeface="Calibri"/>
                <a:cs typeface="Calibri"/>
                <a:sym typeface="Calibri"/>
              </a:rPr>
              <a:t> VARCHAR	(255),CONSTRAINT </a:t>
            </a:r>
            <a:r>
              <a:rPr lang="en-US" sz="2000" b="0" i="0" u="none" strike="noStrike" cap="none" dirty="0" err="1">
                <a:solidFill>
                  <a:schemeClr val="dk1"/>
                </a:solidFill>
                <a:latin typeface="Calibri"/>
                <a:ea typeface="Calibri"/>
                <a:cs typeface="Calibri"/>
                <a:sym typeface="Calibri"/>
              </a:rPr>
              <a:t>Blood_Bank_PK</a:t>
            </a:r>
            <a:r>
              <a:rPr lang="en-US" sz="2000" b="0" i="0" u="none" strike="noStrike" cap="none" dirty="0">
                <a:solidFill>
                  <a:schemeClr val="dk1"/>
                </a:solidFill>
                <a:latin typeface="Calibri"/>
                <a:ea typeface="Calibri"/>
                <a:cs typeface="Calibri"/>
                <a:sym typeface="Calibri"/>
              </a:rPr>
              <a:t> PRIMARY KEY (</a:t>
            </a:r>
            <a:r>
              <a:rPr lang="en-US" sz="2000" b="0" i="0" u="none" strike="noStrike" cap="none" dirty="0" err="1">
                <a:solidFill>
                  <a:schemeClr val="dk1"/>
                </a:solidFill>
                <a:latin typeface="Calibri"/>
                <a:ea typeface="Calibri"/>
                <a:cs typeface="Calibri"/>
                <a:sym typeface="Calibri"/>
              </a:rPr>
              <a:t>Blood_Bank_ID</a:t>
            </a:r>
            <a:r>
              <a:rPr lang="en-US" sz="2000" b="0" i="0" u="none" strike="noStrike" cap="none" dirty="0">
                <a:solidFill>
                  <a:schemeClr val="dk1"/>
                </a:solidFill>
                <a:latin typeface="Calibri"/>
                <a:ea typeface="Calibri"/>
                <a:cs typeface="Calibri"/>
                <a:sym typeface="Calibri"/>
              </a:rPr>
              <a:t>));</a:t>
            </a:r>
            <a:endParaRPr dirty="0"/>
          </a:p>
        </p:txBody>
      </p:sp>
      <p:grpSp>
        <p:nvGrpSpPr>
          <p:cNvPr id="181" name="Google Shape;181;p6"/>
          <p:cNvGrpSpPr/>
          <p:nvPr/>
        </p:nvGrpSpPr>
        <p:grpSpPr>
          <a:xfrm>
            <a:off x="11177940" y="4601497"/>
            <a:ext cx="1014060" cy="2017580"/>
            <a:chOff x="11177940" y="4601497"/>
            <a:chExt cx="1014060" cy="2017580"/>
          </a:xfrm>
        </p:grpSpPr>
        <p:sp>
          <p:nvSpPr>
            <p:cNvPr id="182" name="Google Shape;182;p6"/>
            <p:cNvSpPr/>
            <p:nvPr/>
          </p:nvSpPr>
          <p:spPr>
            <a:xfrm rot="-5400000" flipH="1">
              <a:off x="10676180" y="5103257"/>
              <a:ext cx="2017580" cy="1014060"/>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3" name="Google Shape;183;p6"/>
            <p:cNvSpPr/>
            <p:nvPr/>
          </p:nvSpPr>
          <p:spPr>
            <a:xfrm rot="2700000">
              <a:off x="11278506" y="572870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aphicFrame>
        <p:nvGraphicFramePr>
          <p:cNvPr id="184" name="Google Shape;184;p6"/>
          <p:cNvGraphicFramePr/>
          <p:nvPr/>
        </p:nvGraphicFramePr>
        <p:xfrm>
          <a:off x="643467" y="2881884"/>
          <a:ext cx="6253200" cy="2164150"/>
        </p:xfrm>
        <a:graphic>
          <a:graphicData uri="http://schemas.openxmlformats.org/drawingml/2006/table">
            <a:tbl>
              <a:tblPr firstRow="1" firstCol="1" bandRow="1">
                <a:noFill/>
                <a:tableStyleId>{BF0D7FE0-9966-4851-A904-B97B44035672}</a:tableStyleId>
              </a:tblPr>
              <a:tblGrid>
                <a:gridCol w="2305825">
                  <a:extLst>
                    <a:ext uri="{9D8B030D-6E8A-4147-A177-3AD203B41FA5}">
                      <a16:colId xmlns:a16="http://schemas.microsoft.com/office/drawing/2014/main" val="20000"/>
                    </a:ext>
                  </a:extLst>
                </a:gridCol>
                <a:gridCol w="1090750">
                  <a:extLst>
                    <a:ext uri="{9D8B030D-6E8A-4147-A177-3AD203B41FA5}">
                      <a16:colId xmlns:a16="http://schemas.microsoft.com/office/drawing/2014/main" val="20001"/>
                    </a:ext>
                  </a:extLst>
                </a:gridCol>
                <a:gridCol w="783700">
                  <a:extLst>
                    <a:ext uri="{9D8B030D-6E8A-4147-A177-3AD203B41FA5}">
                      <a16:colId xmlns:a16="http://schemas.microsoft.com/office/drawing/2014/main" val="20002"/>
                    </a:ext>
                  </a:extLst>
                </a:gridCol>
                <a:gridCol w="959700">
                  <a:extLst>
                    <a:ext uri="{9D8B030D-6E8A-4147-A177-3AD203B41FA5}">
                      <a16:colId xmlns:a16="http://schemas.microsoft.com/office/drawing/2014/main" val="20003"/>
                    </a:ext>
                  </a:extLst>
                </a:gridCol>
                <a:gridCol w="1113225">
                  <a:extLst>
                    <a:ext uri="{9D8B030D-6E8A-4147-A177-3AD203B41FA5}">
                      <a16:colId xmlns:a16="http://schemas.microsoft.com/office/drawing/2014/main" val="20004"/>
                    </a:ext>
                  </a:extLst>
                </a:gridCol>
              </a:tblGrid>
              <a:tr h="455625">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Field Name</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Type</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Length</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Decimals</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Integrity Constraints</a:t>
                      </a:r>
                      <a:endParaRPr sz="1300" u="none" strike="noStrike" cap="none">
                        <a:latin typeface="Calibri"/>
                        <a:ea typeface="Calibri"/>
                        <a:cs typeface="Calibri"/>
                        <a:sym typeface="Calibri"/>
                      </a:endParaRPr>
                    </a:p>
                  </a:txBody>
                  <a:tcPr marL="80875" marR="80875" marT="0" marB="0"/>
                </a:tc>
                <a:extLst>
                  <a:ext uri="{0D108BD9-81ED-4DB2-BD59-A6C34878D82A}">
                    <a16:rowId xmlns:a16="http://schemas.microsoft.com/office/drawing/2014/main" val="10000"/>
                  </a:ext>
                </a:extLst>
              </a:tr>
              <a:tr h="244075">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Blood_Bank_ID</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INT</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 </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 </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Primary Key</a:t>
                      </a:r>
                      <a:endParaRPr sz="1300" u="none" strike="noStrike" cap="none">
                        <a:latin typeface="Calibri"/>
                        <a:ea typeface="Calibri"/>
                        <a:cs typeface="Calibri"/>
                        <a:sym typeface="Calibri"/>
                      </a:endParaRPr>
                    </a:p>
                  </a:txBody>
                  <a:tcPr marL="80875" marR="80875" marT="0" marB="0"/>
                </a:tc>
                <a:extLst>
                  <a:ext uri="{0D108BD9-81ED-4DB2-BD59-A6C34878D82A}">
                    <a16:rowId xmlns:a16="http://schemas.microsoft.com/office/drawing/2014/main" val="10001"/>
                  </a:ext>
                </a:extLst>
              </a:tr>
              <a:tr h="244075">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Donor_Name</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VARCHAR</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255 </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 </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 </a:t>
                      </a:r>
                      <a:endParaRPr sz="1300" u="none" strike="noStrike" cap="none">
                        <a:latin typeface="Calibri"/>
                        <a:ea typeface="Calibri"/>
                        <a:cs typeface="Calibri"/>
                        <a:sym typeface="Calibri"/>
                      </a:endParaRPr>
                    </a:p>
                  </a:txBody>
                  <a:tcPr marL="80875" marR="80875" marT="0" marB="0"/>
                </a:tc>
                <a:extLst>
                  <a:ext uri="{0D108BD9-81ED-4DB2-BD59-A6C34878D82A}">
                    <a16:rowId xmlns:a16="http://schemas.microsoft.com/office/drawing/2014/main" val="10002"/>
                  </a:ext>
                </a:extLst>
              </a:tr>
              <a:tr h="244075">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Blood_Organization_Name </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VARCHAR</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255</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 </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 </a:t>
                      </a:r>
                      <a:endParaRPr sz="1300" u="none" strike="noStrike" cap="none">
                        <a:latin typeface="Calibri"/>
                        <a:ea typeface="Calibri"/>
                        <a:cs typeface="Calibri"/>
                        <a:sym typeface="Calibri"/>
                      </a:endParaRPr>
                    </a:p>
                  </a:txBody>
                  <a:tcPr marL="80875" marR="80875" marT="0" marB="0"/>
                </a:tc>
                <a:extLst>
                  <a:ext uri="{0D108BD9-81ED-4DB2-BD59-A6C34878D82A}">
                    <a16:rowId xmlns:a16="http://schemas.microsoft.com/office/drawing/2014/main" val="10003"/>
                  </a:ext>
                </a:extLst>
              </a:tr>
              <a:tr h="244075">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Donor_ID</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INT</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endParaRPr sz="1300" u="none" strike="noStrike" cap="none">
                        <a:latin typeface="Calibri"/>
                        <a:ea typeface="Calibri"/>
                        <a:cs typeface="Calibri"/>
                        <a:sym typeface="Calibri"/>
                      </a:endParaRPr>
                    </a:p>
                  </a:txBody>
                  <a:tcPr marL="80875" marR="80875" marT="0" marB="0"/>
                </a:tc>
                <a:extLst>
                  <a:ext uri="{0D108BD9-81ED-4DB2-BD59-A6C34878D82A}">
                    <a16:rowId xmlns:a16="http://schemas.microsoft.com/office/drawing/2014/main" val="10004"/>
                  </a:ext>
                </a:extLst>
              </a:tr>
              <a:tr h="244075">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Blood_Quantity</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INT</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endParaRPr sz="1300" u="none" strike="noStrike" cap="none">
                        <a:latin typeface="Calibri"/>
                        <a:ea typeface="Calibri"/>
                        <a:cs typeface="Calibri"/>
                        <a:sym typeface="Calibri"/>
                      </a:endParaRPr>
                    </a:p>
                  </a:txBody>
                  <a:tcPr marL="80875" marR="80875" marT="0" marB="0"/>
                </a:tc>
                <a:extLst>
                  <a:ext uri="{0D108BD9-81ED-4DB2-BD59-A6C34878D82A}">
                    <a16:rowId xmlns:a16="http://schemas.microsoft.com/office/drawing/2014/main" val="10005"/>
                  </a:ext>
                </a:extLst>
              </a:tr>
              <a:tr h="244075">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Blood_Type </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VARCHAR</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255</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endParaRPr sz="1300" u="none" strike="noStrike" cap="none">
                        <a:latin typeface="Calibri"/>
                        <a:ea typeface="Calibri"/>
                        <a:cs typeface="Calibri"/>
                        <a:sym typeface="Calibri"/>
                      </a:endParaRPr>
                    </a:p>
                  </a:txBody>
                  <a:tcPr marL="80875" marR="80875" marT="0" marB="0"/>
                </a:tc>
                <a:extLst>
                  <a:ext uri="{0D108BD9-81ED-4DB2-BD59-A6C34878D82A}">
                    <a16:rowId xmlns:a16="http://schemas.microsoft.com/office/drawing/2014/main" val="10006"/>
                  </a:ext>
                </a:extLst>
              </a:tr>
              <a:tr h="244075">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Blood_Bank_Address</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VARCHAR</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255</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 </a:t>
                      </a:r>
                      <a:endParaRPr sz="1300" u="none" strike="noStrike" cap="none">
                        <a:latin typeface="Calibri"/>
                        <a:ea typeface="Calibri"/>
                        <a:cs typeface="Calibri"/>
                        <a:sym typeface="Calibri"/>
                      </a:endParaRPr>
                    </a:p>
                  </a:txBody>
                  <a:tcPr marL="80875" marR="80875" marT="0" marB="0"/>
                </a:tc>
                <a:tc>
                  <a:txBody>
                    <a:bodyPr/>
                    <a:lstStyle/>
                    <a:p>
                      <a:pPr marL="0" marR="0" lvl="0" indent="0" algn="ctr" rtl="0">
                        <a:lnSpc>
                          <a:spcPct val="107000"/>
                        </a:lnSpc>
                        <a:spcBef>
                          <a:spcPts val="0"/>
                        </a:spcBef>
                        <a:spcAft>
                          <a:spcPts val="0"/>
                        </a:spcAft>
                        <a:buClr>
                          <a:schemeClr val="dk1"/>
                        </a:buClr>
                        <a:buSzPts val="1300"/>
                        <a:buFont typeface="Calibri"/>
                        <a:buNone/>
                      </a:pPr>
                      <a:r>
                        <a:rPr lang="en-US" sz="1300" u="none" strike="noStrike" cap="none"/>
                        <a:t> </a:t>
                      </a:r>
                      <a:endParaRPr sz="1300" u="none" strike="noStrike" cap="none">
                        <a:latin typeface="Calibri"/>
                        <a:ea typeface="Calibri"/>
                        <a:cs typeface="Calibri"/>
                        <a:sym typeface="Calibri"/>
                      </a:endParaRPr>
                    </a:p>
                  </a:txBody>
                  <a:tcPr marL="80875" marR="80875" marT="0" marB="0"/>
                </a:tc>
                <a:extLst>
                  <a:ext uri="{0D108BD9-81ED-4DB2-BD59-A6C34878D82A}">
                    <a16:rowId xmlns:a16="http://schemas.microsoft.com/office/drawing/2014/main" val="10007"/>
                  </a:ext>
                </a:extLst>
              </a:tr>
            </a:tbl>
          </a:graphicData>
        </a:graphic>
      </p:graphicFrame>
      <p:pic>
        <p:nvPicPr>
          <p:cNvPr id="2" name="Table2">
            <a:hlinkClick r:id="" action="ppaction://media"/>
            <a:extLst>
              <a:ext uri="{FF2B5EF4-FFF2-40B4-BE49-F238E27FC236}">
                <a16:creationId xmlns:a16="http://schemas.microsoft.com/office/drawing/2014/main" id="{05CCB335-7576-D868-3B93-C8E585EA0B3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68339" y="492344"/>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9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8"/>
        <p:cNvGrpSpPr/>
        <p:nvPr/>
      </p:nvGrpSpPr>
      <p:grpSpPr>
        <a:xfrm>
          <a:off x="0" y="0"/>
          <a:ext cx="0" cy="0"/>
          <a:chOff x="0" y="0"/>
          <a:chExt cx="0" cy="0"/>
        </a:xfrm>
      </p:grpSpPr>
      <p:sp>
        <p:nvSpPr>
          <p:cNvPr id="189" name="Google Shape;189;p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0" name="Google Shape;190;p7"/>
          <p:cNvSpPr txBox="1">
            <a:spLocks noGrp="1"/>
          </p:cNvSpPr>
          <p:nvPr>
            <p:ph type="title"/>
          </p:nvPr>
        </p:nvSpPr>
        <p:spPr>
          <a:xfrm>
            <a:off x="643467" y="321734"/>
            <a:ext cx="10905066"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a:solidFill>
                  <a:schemeClr val="dk1"/>
                </a:solidFill>
                <a:latin typeface="Calibri"/>
                <a:ea typeface="Calibri"/>
                <a:cs typeface="Calibri"/>
                <a:sym typeface="Calibri"/>
              </a:rPr>
              <a:t>Donor Table</a:t>
            </a:r>
            <a:endParaRPr/>
          </a:p>
        </p:txBody>
      </p:sp>
      <p:sp>
        <p:nvSpPr>
          <p:cNvPr id="191" name="Google Shape;191;p7"/>
          <p:cNvSpPr txBox="1"/>
          <p:nvPr/>
        </p:nvSpPr>
        <p:spPr>
          <a:xfrm>
            <a:off x="643468" y="1782981"/>
            <a:ext cx="4233331" cy="4393982"/>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600"/>
              </a:spcAft>
              <a:buClr>
                <a:schemeClr val="dk1"/>
              </a:buClr>
              <a:buSzPts val="2000"/>
            </a:pPr>
            <a:r>
              <a:rPr lang="en-US" sz="2000" b="0" i="0" u="none" strike="noStrike" cap="none" dirty="0">
                <a:solidFill>
                  <a:schemeClr val="dk1"/>
                </a:solidFill>
                <a:latin typeface="Calibri"/>
                <a:ea typeface="Calibri"/>
                <a:cs typeface="Calibri"/>
                <a:sym typeface="Calibri"/>
              </a:rPr>
              <a:t>CREATE TABLE Donor	(</a:t>
            </a:r>
            <a:r>
              <a:rPr lang="en-US" sz="2000" b="0" i="0" u="none" strike="noStrike" cap="none" dirty="0" err="1">
                <a:solidFill>
                  <a:schemeClr val="dk1"/>
                </a:solidFill>
                <a:latin typeface="Calibri"/>
                <a:ea typeface="Calibri"/>
                <a:cs typeface="Calibri"/>
                <a:sym typeface="Calibri"/>
              </a:rPr>
              <a:t>Donor_ID</a:t>
            </a:r>
            <a:r>
              <a:rPr lang="en-US" sz="2000" b="0" i="0" u="none" strike="noStrike" cap="none" dirty="0">
                <a:solidFill>
                  <a:schemeClr val="dk1"/>
                </a:solidFill>
                <a:latin typeface="Calibri"/>
                <a:ea typeface="Calibri"/>
                <a:cs typeface="Calibri"/>
                <a:sym typeface="Calibri"/>
              </a:rPr>
              <a:t>	INT	NOT NULL,	</a:t>
            </a:r>
            <a:r>
              <a:rPr lang="en-US" sz="2000" b="0" i="0" u="none" strike="noStrike" cap="none" dirty="0" err="1">
                <a:solidFill>
                  <a:schemeClr val="dk1"/>
                </a:solidFill>
                <a:latin typeface="Calibri"/>
                <a:ea typeface="Calibri"/>
                <a:cs typeface="Calibri"/>
                <a:sym typeface="Calibri"/>
              </a:rPr>
              <a:t>Donor_Name</a:t>
            </a:r>
            <a:r>
              <a:rPr lang="en-US" sz="2000" b="0" i="0" u="none" strike="noStrike" cap="none" dirty="0">
                <a:solidFill>
                  <a:schemeClr val="dk1"/>
                </a:solidFill>
                <a:latin typeface="Calibri"/>
                <a:ea typeface="Calibri"/>
                <a:cs typeface="Calibri"/>
                <a:sym typeface="Calibri"/>
              </a:rPr>
              <a:t>	VARCHAR	(255),	Age INT,	Email	VARCHAR(255),	</a:t>
            </a:r>
            <a:r>
              <a:rPr lang="en-US" sz="2000" b="0" i="0" u="none" strike="noStrike" cap="none" dirty="0" err="1">
                <a:solidFill>
                  <a:schemeClr val="dk1"/>
                </a:solidFill>
                <a:latin typeface="Calibri"/>
                <a:ea typeface="Calibri"/>
                <a:cs typeface="Calibri"/>
                <a:sym typeface="Calibri"/>
              </a:rPr>
              <a:t>Blood_Quantity</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Blood_Type</a:t>
            </a:r>
            <a:r>
              <a:rPr lang="en-US" sz="2000" b="0" i="0" u="none" strike="noStrike" cap="none" dirty="0">
                <a:solidFill>
                  <a:schemeClr val="dk1"/>
                </a:solidFill>
                <a:latin typeface="Calibri"/>
                <a:ea typeface="Calibri"/>
                <a:cs typeface="Calibri"/>
                <a:sym typeface="Calibri"/>
              </a:rPr>
              <a:t> VARCHAR	(255),    </a:t>
            </a:r>
            <a:r>
              <a:rPr lang="en-US" sz="2000" b="0" i="0" u="none" strike="noStrike" cap="none" dirty="0" err="1">
                <a:solidFill>
                  <a:schemeClr val="dk1"/>
                </a:solidFill>
                <a:latin typeface="Calibri"/>
                <a:ea typeface="Calibri"/>
                <a:cs typeface="Calibri"/>
                <a:sym typeface="Calibri"/>
              </a:rPr>
              <a:t>Blood_Organization_ID</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Donor_Address</a:t>
            </a:r>
            <a:r>
              <a:rPr lang="en-US" sz="2000" b="0" i="0" u="none" strike="noStrike" cap="none" dirty="0">
                <a:solidFill>
                  <a:schemeClr val="dk1"/>
                </a:solidFill>
                <a:latin typeface="Calibri"/>
                <a:ea typeface="Calibri"/>
                <a:cs typeface="Calibri"/>
                <a:sym typeface="Calibri"/>
              </a:rPr>
              <a:t> varchar(255),CONSTRAINT fk1 foreign key (</a:t>
            </a:r>
            <a:r>
              <a:rPr lang="en-US" sz="2000" b="0" i="0" u="none" strike="noStrike" cap="none" dirty="0" err="1">
                <a:solidFill>
                  <a:schemeClr val="dk1"/>
                </a:solidFill>
                <a:latin typeface="Calibri"/>
                <a:ea typeface="Calibri"/>
                <a:cs typeface="Calibri"/>
                <a:sym typeface="Calibri"/>
              </a:rPr>
              <a:t>Blood_Organization_ID</a:t>
            </a:r>
            <a:r>
              <a:rPr lang="en-US" sz="2000" b="0" i="0" u="none" strike="noStrike" cap="none" dirty="0">
                <a:solidFill>
                  <a:schemeClr val="dk1"/>
                </a:solidFill>
                <a:latin typeface="Calibri"/>
                <a:ea typeface="Calibri"/>
                <a:cs typeface="Calibri"/>
                <a:sym typeface="Calibri"/>
              </a:rPr>
              <a:t>) references </a:t>
            </a:r>
            <a:r>
              <a:rPr lang="en-US" sz="2000" b="0" i="0" u="none" strike="noStrike" cap="none" dirty="0" err="1">
                <a:solidFill>
                  <a:schemeClr val="dk1"/>
                </a:solidFill>
                <a:latin typeface="Calibri"/>
                <a:ea typeface="Calibri"/>
                <a:cs typeface="Calibri"/>
                <a:sym typeface="Calibri"/>
              </a:rPr>
              <a:t>Blood_Organization</a:t>
            </a:r>
            <a:r>
              <a:rPr lang="en-US" sz="2000" b="0" i="0" u="none" strike="noStrike" cap="none" dirty="0">
                <a:solidFill>
                  <a:schemeClr val="dk1"/>
                </a:solidFill>
                <a:latin typeface="Calibri"/>
                <a:ea typeface="Calibri"/>
                <a:cs typeface="Calibri"/>
                <a:sym typeface="Calibri"/>
              </a:rPr>
              <a:t>(</a:t>
            </a:r>
            <a:r>
              <a:rPr lang="en-US" sz="2000" b="0" i="0" u="none" strike="noStrike" cap="none" dirty="0" err="1">
                <a:solidFill>
                  <a:schemeClr val="dk1"/>
                </a:solidFill>
                <a:latin typeface="Calibri"/>
                <a:ea typeface="Calibri"/>
                <a:cs typeface="Calibri"/>
                <a:sym typeface="Calibri"/>
              </a:rPr>
              <a:t>Blood_Organization_ID</a:t>
            </a:r>
            <a:r>
              <a:rPr lang="en-US" sz="2000" b="0" i="0" u="none" strike="noStrike" cap="none" dirty="0">
                <a:solidFill>
                  <a:schemeClr val="dk1"/>
                </a:solidFill>
                <a:latin typeface="Calibri"/>
                <a:ea typeface="Calibri"/>
                <a:cs typeface="Calibri"/>
                <a:sym typeface="Calibri"/>
              </a:rPr>
              <a:t>),CONSTRAINT </a:t>
            </a:r>
            <a:r>
              <a:rPr lang="en-US" sz="2000" b="0" i="0" u="none" strike="noStrike" cap="none" dirty="0" err="1">
                <a:solidFill>
                  <a:schemeClr val="dk1"/>
                </a:solidFill>
                <a:latin typeface="Calibri"/>
                <a:ea typeface="Calibri"/>
                <a:cs typeface="Calibri"/>
                <a:sym typeface="Calibri"/>
              </a:rPr>
              <a:t>Donor_PK</a:t>
            </a:r>
            <a:r>
              <a:rPr lang="en-US" sz="2000" b="0" i="0" u="none" strike="noStrike" cap="none" dirty="0">
                <a:solidFill>
                  <a:schemeClr val="dk1"/>
                </a:solidFill>
                <a:latin typeface="Calibri"/>
                <a:ea typeface="Calibri"/>
                <a:cs typeface="Calibri"/>
                <a:sym typeface="Calibri"/>
              </a:rPr>
              <a:t> PRIMARY KEY (</a:t>
            </a:r>
            <a:r>
              <a:rPr lang="en-US" sz="2000" b="0" i="0" u="none" strike="noStrike" cap="none" dirty="0" err="1">
                <a:solidFill>
                  <a:schemeClr val="dk1"/>
                </a:solidFill>
                <a:latin typeface="Calibri"/>
                <a:ea typeface="Calibri"/>
                <a:cs typeface="Calibri"/>
                <a:sym typeface="Calibri"/>
              </a:rPr>
              <a:t>Donor_ID</a:t>
            </a:r>
            <a:r>
              <a:rPr lang="en-US" sz="2000" b="0" i="0" u="none" strike="noStrike" cap="none" dirty="0">
                <a:solidFill>
                  <a:schemeClr val="dk1"/>
                </a:solidFill>
                <a:latin typeface="Calibri"/>
                <a:ea typeface="Calibri"/>
                <a:cs typeface="Calibri"/>
                <a:sym typeface="Calibri"/>
              </a:rPr>
              <a:t>));</a:t>
            </a:r>
            <a:endParaRPr dirty="0"/>
          </a:p>
        </p:txBody>
      </p:sp>
      <p:grpSp>
        <p:nvGrpSpPr>
          <p:cNvPr id="192" name="Google Shape;192;p7"/>
          <p:cNvGrpSpPr/>
          <p:nvPr/>
        </p:nvGrpSpPr>
        <p:grpSpPr>
          <a:xfrm>
            <a:off x="0" y="4601497"/>
            <a:ext cx="1014060" cy="2017580"/>
            <a:chOff x="0" y="4601497"/>
            <a:chExt cx="1014060" cy="2017580"/>
          </a:xfrm>
        </p:grpSpPr>
        <p:sp>
          <p:nvSpPr>
            <p:cNvPr id="193" name="Google Shape;193;p7"/>
            <p:cNvSpPr/>
            <p:nvPr/>
          </p:nvSpPr>
          <p:spPr>
            <a:xfrm rot="5400000">
              <a:off x="-501760" y="5103257"/>
              <a:ext cx="2017580" cy="1014060"/>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4" name="Google Shape;194;p7"/>
            <p:cNvSpPr/>
            <p:nvPr/>
          </p:nvSpPr>
          <p:spPr>
            <a:xfrm rot="2700000">
              <a:off x="427916" y="572870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195" name="Google Shape;195;p7"/>
          <p:cNvGrpSpPr/>
          <p:nvPr/>
        </p:nvGrpSpPr>
        <p:grpSpPr>
          <a:xfrm>
            <a:off x="11219290" y="1"/>
            <a:ext cx="972709" cy="1935307"/>
            <a:chOff x="10918968" y="713127"/>
            <a:chExt cx="1273032" cy="2532832"/>
          </a:xfrm>
        </p:grpSpPr>
        <p:sp>
          <p:nvSpPr>
            <p:cNvPr id="196" name="Google Shape;196;p7"/>
            <p:cNvSpPr/>
            <p:nvPr/>
          </p:nvSpPr>
          <p:spPr>
            <a:xfrm rot="2700000">
              <a:off x="11052629" y="2120024"/>
              <a:ext cx="645368" cy="64536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7" name="Google Shape;197;p7"/>
            <p:cNvSpPr/>
            <p:nvPr/>
          </p:nvSpPr>
          <p:spPr>
            <a:xfrm rot="-5400000">
              <a:off x="10289068" y="1343027"/>
              <a:ext cx="2532832" cy="1273032"/>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aphicFrame>
        <p:nvGraphicFramePr>
          <p:cNvPr id="198" name="Google Shape;198;p7"/>
          <p:cNvGraphicFramePr/>
          <p:nvPr>
            <p:extLst>
              <p:ext uri="{D42A27DB-BD31-4B8C-83A1-F6EECF244321}">
                <p14:modId xmlns:p14="http://schemas.microsoft.com/office/powerpoint/2010/main" val="2445717388"/>
              </p:ext>
            </p:extLst>
          </p:nvPr>
        </p:nvGraphicFramePr>
        <p:xfrm>
          <a:off x="5295320" y="2704684"/>
          <a:ext cx="6253200" cy="3028648"/>
        </p:xfrm>
        <a:graphic>
          <a:graphicData uri="http://schemas.openxmlformats.org/drawingml/2006/table">
            <a:tbl>
              <a:tblPr firstRow="1" firstCol="1" bandRow="1">
                <a:noFill/>
                <a:tableStyleId>{BF0D7FE0-9966-4851-A904-B97B44035672}</a:tableStyleId>
              </a:tblPr>
              <a:tblGrid>
                <a:gridCol w="1659400">
                  <a:extLst>
                    <a:ext uri="{9D8B030D-6E8A-4147-A177-3AD203B41FA5}">
                      <a16:colId xmlns:a16="http://schemas.microsoft.com/office/drawing/2014/main" val="20000"/>
                    </a:ext>
                  </a:extLst>
                </a:gridCol>
                <a:gridCol w="1269375">
                  <a:extLst>
                    <a:ext uri="{9D8B030D-6E8A-4147-A177-3AD203B41FA5}">
                      <a16:colId xmlns:a16="http://schemas.microsoft.com/office/drawing/2014/main" val="20001"/>
                    </a:ext>
                  </a:extLst>
                </a:gridCol>
                <a:gridCol w="912050">
                  <a:extLst>
                    <a:ext uri="{9D8B030D-6E8A-4147-A177-3AD203B41FA5}">
                      <a16:colId xmlns:a16="http://schemas.microsoft.com/office/drawing/2014/main" val="20002"/>
                    </a:ext>
                  </a:extLst>
                </a:gridCol>
                <a:gridCol w="1116850">
                  <a:extLst>
                    <a:ext uri="{9D8B030D-6E8A-4147-A177-3AD203B41FA5}">
                      <a16:colId xmlns:a16="http://schemas.microsoft.com/office/drawing/2014/main" val="20003"/>
                    </a:ext>
                  </a:extLst>
                </a:gridCol>
                <a:gridCol w="1295525">
                  <a:extLst>
                    <a:ext uri="{9D8B030D-6E8A-4147-A177-3AD203B41FA5}">
                      <a16:colId xmlns:a16="http://schemas.microsoft.com/office/drawing/2014/main" val="20004"/>
                    </a:ext>
                  </a:extLst>
                </a:gridCol>
              </a:tblGrid>
              <a:tr h="530250">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Field Name</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dirty="0"/>
                        <a:t>Type</a:t>
                      </a: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Length</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Decimals</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Integrity Constraints</a:t>
                      </a:r>
                      <a:endParaRPr sz="1500" u="none" strike="noStrike" cap="none">
                        <a:latin typeface="Calibri"/>
                        <a:ea typeface="Calibri"/>
                        <a:cs typeface="Calibri"/>
                        <a:sym typeface="Calibri"/>
                      </a:endParaRPr>
                    </a:p>
                  </a:txBody>
                  <a:tcPr marL="94125" marR="94125" marT="0" marB="0"/>
                </a:tc>
                <a:extLst>
                  <a:ext uri="{0D108BD9-81ED-4DB2-BD59-A6C34878D82A}">
                    <a16:rowId xmlns:a16="http://schemas.microsoft.com/office/drawing/2014/main" val="10000"/>
                  </a:ext>
                </a:extLst>
              </a:tr>
              <a:tr h="284025">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Donor_ID</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INT</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 </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dirty="0"/>
                        <a:t> </a:t>
                      </a: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Primary Key</a:t>
                      </a:r>
                      <a:endParaRPr sz="1500" u="none" strike="noStrike" cap="none">
                        <a:latin typeface="Calibri"/>
                        <a:ea typeface="Calibri"/>
                        <a:cs typeface="Calibri"/>
                        <a:sym typeface="Calibri"/>
                      </a:endParaRPr>
                    </a:p>
                  </a:txBody>
                  <a:tcPr marL="94125" marR="94125" marT="0" marB="0"/>
                </a:tc>
                <a:extLst>
                  <a:ext uri="{0D108BD9-81ED-4DB2-BD59-A6C34878D82A}">
                    <a16:rowId xmlns:a16="http://schemas.microsoft.com/office/drawing/2014/main" val="10001"/>
                  </a:ext>
                </a:extLst>
              </a:tr>
              <a:tr h="284025">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Donor_Name</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VARCHAR</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255 </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 </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 </a:t>
                      </a:r>
                      <a:endParaRPr sz="1500" u="none" strike="noStrike" cap="none">
                        <a:latin typeface="Calibri"/>
                        <a:ea typeface="Calibri"/>
                        <a:cs typeface="Calibri"/>
                        <a:sym typeface="Calibri"/>
                      </a:endParaRPr>
                    </a:p>
                  </a:txBody>
                  <a:tcPr marL="94125" marR="94125" marT="0" marB="0"/>
                </a:tc>
                <a:extLst>
                  <a:ext uri="{0D108BD9-81ED-4DB2-BD59-A6C34878D82A}">
                    <a16:rowId xmlns:a16="http://schemas.microsoft.com/office/drawing/2014/main" val="10002"/>
                  </a:ext>
                </a:extLst>
              </a:tr>
              <a:tr h="284025">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Age</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INT</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 </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 </a:t>
                      </a:r>
                      <a:endParaRPr sz="1500" u="none" strike="noStrike" cap="none">
                        <a:latin typeface="Calibri"/>
                        <a:ea typeface="Calibri"/>
                        <a:cs typeface="Calibri"/>
                        <a:sym typeface="Calibri"/>
                      </a:endParaRPr>
                    </a:p>
                  </a:txBody>
                  <a:tcPr marL="94125" marR="94125" marT="0" marB="0"/>
                </a:tc>
                <a:extLst>
                  <a:ext uri="{0D108BD9-81ED-4DB2-BD59-A6C34878D82A}">
                    <a16:rowId xmlns:a16="http://schemas.microsoft.com/office/drawing/2014/main" val="10003"/>
                  </a:ext>
                </a:extLst>
              </a:tr>
              <a:tr h="284025">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dirty="0"/>
                        <a:t>Email</a:t>
                      </a: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VARCHAR</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255</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a:latin typeface="Calibri"/>
                        <a:ea typeface="Calibri"/>
                        <a:cs typeface="Calibri"/>
                        <a:sym typeface="Calibri"/>
                      </a:endParaRPr>
                    </a:p>
                  </a:txBody>
                  <a:tcPr marL="94125" marR="94125" marT="0" marB="0"/>
                </a:tc>
                <a:extLst>
                  <a:ext uri="{0D108BD9-81ED-4DB2-BD59-A6C34878D82A}">
                    <a16:rowId xmlns:a16="http://schemas.microsoft.com/office/drawing/2014/main" val="10004"/>
                  </a:ext>
                </a:extLst>
              </a:tr>
              <a:tr h="284025">
                <a:tc>
                  <a:txBody>
                    <a:bodyPr/>
                    <a:lstStyle/>
                    <a:p>
                      <a:pPr marL="0" marR="0" lvl="0" indent="0" algn="ctr" rtl="0">
                        <a:lnSpc>
                          <a:spcPct val="107000"/>
                        </a:lnSpc>
                        <a:spcBef>
                          <a:spcPts val="0"/>
                        </a:spcBef>
                        <a:spcAft>
                          <a:spcPts val="0"/>
                        </a:spcAft>
                        <a:buClr>
                          <a:schemeClr val="dk1"/>
                        </a:buClr>
                        <a:buSzPts val="1100"/>
                        <a:buFont typeface="Calibri"/>
                        <a:buNone/>
                      </a:pPr>
                      <a:r>
                        <a:rPr lang="en-US" sz="1500" u="none" strike="noStrike" cap="none"/>
                        <a:t>Donor_Address</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dirty="0"/>
                        <a:t>VARCHAR</a:t>
                      </a: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255</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a:latin typeface="Calibri"/>
                        <a:ea typeface="Calibri"/>
                        <a:cs typeface="Calibri"/>
                        <a:sym typeface="Calibri"/>
                      </a:endParaRPr>
                    </a:p>
                  </a:txBody>
                  <a:tcPr marL="94125" marR="94125" marT="0" marB="0"/>
                </a:tc>
                <a:extLst>
                  <a:ext uri="{0D108BD9-81ED-4DB2-BD59-A6C34878D82A}">
                    <a16:rowId xmlns:a16="http://schemas.microsoft.com/office/drawing/2014/main" val="10005"/>
                  </a:ext>
                </a:extLst>
              </a:tr>
              <a:tr h="284025">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Blood_Quantity</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a:t>INT</a:t>
                      </a: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a:latin typeface="Calibri"/>
                        <a:ea typeface="Calibri"/>
                        <a:cs typeface="Calibri"/>
                        <a:sym typeface="Calibri"/>
                      </a:endParaRPr>
                    </a:p>
                  </a:txBody>
                  <a:tcPr marL="94125" marR="94125" marT="0" marB="0"/>
                </a:tc>
                <a:extLst>
                  <a:ext uri="{0D108BD9-81ED-4DB2-BD59-A6C34878D82A}">
                    <a16:rowId xmlns:a16="http://schemas.microsoft.com/office/drawing/2014/main" val="10006"/>
                  </a:ext>
                </a:extLst>
              </a:tr>
              <a:tr h="284025">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dirty="0" err="1"/>
                        <a:t>Blood_Type</a:t>
                      </a:r>
                      <a:r>
                        <a:rPr lang="en-US" sz="1500" u="none" strike="noStrike" cap="none" dirty="0"/>
                        <a:t> </a:t>
                      </a: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dirty="0"/>
                        <a:t>VARCHAR</a:t>
                      </a: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dirty="0"/>
                        <a:t>255</a:t>
                      </a: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dirty="0">
                        <a:latin typeface="Calibri"/>
                        <a:ea typeface="Calibri"/>
                        <a:cs typeface="Calibri"/>
                        <a:sym typeface="Calibri"/>
                      </a:endParaRPr>
                    </a:p>
                  </a:txBody>
                  <a:tcPr marL="94125" marR="94125" marT="0" marB="0"/>
                </a:tc>
                <a:extLst>
                  <a:ext uri="{0D108BD9-81ED-4DB2-BD59-A6C34878D82A}">
                    <a16:rowId xmlns:a16="http://schemas.microsoft.com/office/drawing/2014/main" val="529489264"/>
                  </a:ext>
                </a:extLst>
              </a:tr>
              <a:tr h="284025">
                <a:tc>
                  <a:txBody>
                    <a:bodyPr/>
                    <a:lstStyle/>
                    <a:p>
                      <a:pPr marL="0" marR="0" lvl="0" indent="0" algn="ctr" rtl="0">
                        <a:lnSpc>
                          <a:spcPct val="107000"/>
                        </a:lnSpc>
                        <a:spcBef>
                          <a:spcPts val="0"/>
                        </a:spcBef>
                        <a:spcAft>
                          <a:spcPts val="0"/>
                        </a:spcAft>
                        <a:buClr>
                          <a:schemeClr val="dk1"/>
                        </a:buClr>
                        <a:buSzPts val="1500"/>
                        <a:buFont typeface="Calibri"/>
                        <a:buNone/>
                      </a:pPr>
                      <a:r>
                        <a:rPr lang="en-US" sz="1600" dirty="0" err="1">
                          <a:solidFill>
                            <a:schemeClr val="dk1"/>
                          </a:solidFill>
                          <a:latin typeface="Calibri"/>
                          <a:ea typeface="Calibri"/>
                          <a:cs typeface="Calibri"/>
                          <a:sym typeface="Calibri"/>
                        </a:rPr>
                        <a:t>Blood_Organization_ID</a:t>
                      </a: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600" b="0" i="0" u="none" strike="noStrike" cap="none" dirty="0">
                          <a:solidFill>
                            <a:schemeClr val="dk1"/>
                          </a:solidFill>
                          <a:latin typeface="Calibri"/>
                          <a:ea typeface="Calibri"/>
                          <a:cs typeface="Calibri"/>
                          <a:sym typeface="Calibri"/>
                        </a:rPr>
                        <a:t>INT</a:t>
                      </a: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endParaRPr sz="1500" u="none" strike="noStrike" cap="none" dirty="0">
                        <a:latin typeface="Calibri"/>
                        <a:ea typeface="Calibri"/>
                        <a:cs typeface="Calibri"/>
                        <a:sym typeface="Calibri"/>
                      </a:endParaRPr>
                    </a:p>
                  </a:txBody>
                  <a:tcPr marL="94125" marR="94125" marT="0" marB="0"/>
                </a:tc>
                <a:tc>
                  <a:txBody>
                    <a:bodyPr/>
                    <a:lstStyle/>
                    <a:p>
                      <a:pPr marL="0" marR="0" lvl="0" indent="0" algn="ctr" rtl="0">
                        <a:lnSpc>
                          <a:spcPct val="107000"/>
                        </a:lnSpc>
                        <a:spcBef>
                          <a:spcPts val="0"/>
                        </a:spcBef>
                        <a:spcAft>
                          <a:spcPts val="0"/>
                        </a:spcAft>
                        <a:buClr>
                          <a:schemeClr val="dk1"/>
                        </a:buClr>
                        <a:buSzPts val="1500"/>
                        <a:buFont typeface="Calibri"/>
                        <a:buNone/>
                      </a:pPr>
                      <a:r>
                        <a:rPr lang="en-US" sz="1500" u="none" strike="noStrike" cap="none" dirty="0">
                          <a:latin typeface="Calibri"/>
                          <a:ea typeface="Calibri"/>
                          <a:cs typeface="Calibri"/>
                          <a:sym typeface="Calibri"/>
                        </a:rPr>
                        <a:t>Foreign Key</a:t>
                      </a:r>
                      <a:endParaRPr sz="1500" u="none" strike="noStrike" cap="none" dirty="0">
                        <a:latin typeface="Calibri"/>
                        <a:ea typeface="Calibri"/>
                        <a:cs typeface="Calibri"/>
                        <a:sym typeface="Calibri"/>
                      </a:endParaRPr>
                    </a:p>
                  </a:txBody>
                  <a:tcPr marL="94125" marR="94125" marT="0" marB="0"/>
                </a:tc>
                <a:extLst>
                  <a:ext uri="{0D108BD9-81ED-4DB2-BD59-A6C34878D82A}">
                    <a16:rowId xmlns:a16="http://schemas.microsoft.com/office/drawing/2014/main" val="10007"/>
                  </a:ext>
                </a:extLst>
              </a:tr>
            </a:tbl>
          </a:graphicData>
        </a:graphic>
      </p:graphicFrame>
      <p:pic>
        <p:nvPicPr>
          <p:cNvPr id="2" name="Table3">
            <a:hlinkClick r:id="" action="ppaction://media"/>
            <a:extLst>
              <a:ext uri="{FF2B5EF4-FFF2-40B4-BE49-F238E27FC236}">
                <a16:creationId xmlns:a16="http://schemas.microsoft.com/office/drawing/2014/main" id="{181D4485-3444-54DB-C032-869EE077FA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09689" y="51506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2"/>
        <p:cNvGrpSpPr/>
        <p:nvPr/>
      </p:nvGrpSpPr>
      <p:grpSpPr>
        <a:xfrm>
          <a:off x="0" y="0"/>
          <a:ext cx="0" cy="0"/>
          <a:chOff x="0" y="0"/>
          <a:chExt cx="0" cy="0"/>
        </a:xfrm>
      </p:grpSpPr>
      <p:sp>
        <p:nvSpPr>
          <p:cNvPr id="203" name="Google Shape;203;p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4" name="Google Shape;204;p8"/>
          <p:cNvSpPr txBox="1">
            <a:spLocks noGrp="1"/>
          </p:cNvSpPr>
          <p:nvPr>
            <p:ph type="title"/>
          </p:nvPr>
        </p:nvSpPr>
        <p:spPr>
          <a:xfrm>
            <a:off x="6412121" y="321734"/>
            <a:ext cx="5136412" cy="11357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3600">
                <a:solidFill>
                  <a:schemeClr val="dk1"/>
                </a:solidFill>
                <a:latin typeface="Calibri"/>
                <a:ea typeface="Calibri"/>
                <a:cs typeface="Calibri"/>
                <a:sym typeface="Calibri"/>
              </a:rPr>
              <a:t>Hospital Table</a:t>
            </a:r>
            <a:endParaRPr/>
          </a:p>
        </p:txBody>
      </p:sp>
      <p:grpSp>
        <p:nvGrpSpPr>
          <p:cNvPr id="205" name="Google Shape;205;p8"/>
          <p:cNvGrpSpPr/>
          <p:nvPr/>
        </p:nvGrpSpPr>
        <p:grpSpPr>
          <a:xfrm flipH="1">
            <a:off x="0" y="0"/>
            <a:ext cx="1097281" cy="1097280"/>
            <a:chOff x="11094719" y="0"/>
            <a:chExt cx="1097281" cy="1097280"/>
          </a:xfrm>
        </p:grpSpPr>
        <p:sp>
          <p:nvSpPr>
            <p:cNvPr id="206" name="Google Shape;206;p8"/>
            <p:cNvSpPr/>
            <p:nvPr/>
          </p:nvSpPr>
          <p:spPr>
            <a:xfrm rot="-5400000">
              <a:off x="11094720" y="0"/>
              <a:ext cx="1097280" cy="1097280"/>
            </a:xfrm>
            <a:prstGeom prst="triangle">
              <a:avLst>
                <a:gd name="adj" fmla="val 10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7" name="Google Shape;207;p8"/>
            <p:cNvSpPr/>
            <p:nvPr/>
          </p:nvSpPr>
          <p:spPr>
            <a:xfrm rot="2700000">
              <a:off x="11189552" y="127618"/>
              <a:ext cx="457894" cy="457894"/>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208" name="Google Shape;208;p8"/>
          <p:cNvSpPr txBox="1"/>
          <p:nvPr/>
        </p:nvSpPr>
        <p:spPr>
          <a:xfrm>
            <a:off x="6412120" y="1782981"/>
            <a:ext cx="5136412" cy="4393982"/>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600"/>
              </a:spcAft>
              <a:buClr>
                <a:schemeClr val="dk1"/>
              </a:buClr>
              <a:buSzPts val="2000"/>
            </a:pPr>
            <a:r>
              <a:rPr lang="en-US" sz="2000" b="0" i="0" u="none" strike="noStrike" cap="none" dirty="0">
                <a:solidFill>
                  <a:schemeClr val="dk1"/>
                </a:solidFill>
                <a:latin typeface="Calibri"/>
                <a:ea typeface="Calibri"/>
                <a:cs typeface="Calibri"/>
                <a:sym typeface="Calibri"/>
              </a:rPr>
              <a:t>CREATE TABLE Hospital	(</a:t>
            </a:r>
            <a:r>
              <a:rPr lang="en-US" sz="2000" b="0" i="0" u="none" strike="noStrike" cap="none" dirty="0" err="1">
                <a:solidFill>
                  <a:schemeClr val="dk1"/>
                </a:solidFill>
                <a:latin typeface="Calibri"/>
                <a:ea typeface="Calibri"/>
                <a:cs typeface="Calibri"/>
                <a:sym typeface="Calibri"/>
              </a:rPr>
              <a:t>Hospital_ID</a:t>
            </a:r>
            <a:r>
              <a:rPr lang="en-US" sz="2000" b="0" i="0" u="none" strike="noStrike" cap="none" dirty="0">
                <a:solidFill>
                  <a:schemeClr val="dk1"/>
                </a:solidFill>
                <a:latin typeface="Calibri"/>
                <a:ea typeface="Calibri"/>
                <a:cs typeface="Calibri"/>
                <a:sym typeface="Calibri"/>
              </a:rPr>
              <a:t>	INT	NOT NULL,	</a:t>
            </a:r>
            <a:r>
              <a:rPr lang="en-US" sz="2000" b="0" i="0" u="none" strike="noStrike" cap="none" dirty="0" err="1">
                <a:solidFill>
                  <a:schemeClr val="dk1"/>
                </a:solidFill>
                <a:latin typeface="Calibri"/>
                <a:ea typeface="Calibri"/>
                <a:cs typeface="Calibri"/>
                <a:sym typeface="Calibri"/>
              </a:rPr>
              <a:t>Hospital_Name</a:t>
            </a:r>
            <a:r>
              <a:rPr lang="en-US" sz="2000" b="0" i="0" u="none" strike="noStrike" cap="none" dirty="0">
                <a:solidFill>
                  <a:schemeClr val="dk1"/>
                </a:solidFill>
                <a:latin typeface="Calibri"/>
                <a:ea typeface="Calibri"/>
                <a:cs typeface="Calibri"/>
                <a:sym typeface="Calibri"/>
              </a:rPr>
              <a:t>	VARCHAR	(255),	</a:t>
            </a:r>
            <a:r>
              <a:rPr lang="en-US" sz="2000" b="0" i="0" u="none" strike="noStrike" cap="none" dirty="0" err="1">
                <a:solidFill>
                  <a:schemeClr val="dk1"/>
                </a:solidFill>
                <a:latin typeface="Calibri"/>
                <a:ea typeface="Calibri"/>
                <a:cs typeface="Calibri"/>
                <a:sym typeface="Calibri"/>
              </a:rPr>
              <a:t>Phone_Number</a:t>
            </a:r>
            <a:r>
              <a:rPr lang="en-US" sz="2000" b="0" i="0" u="none" strike="noStrike" cap="none" dirty="0">
                <a:solidFill>
                  <a:schemeClr val="dk1"/>
                </a:solidFill>
                <a:latin typeface="Calibri"/>
                <a:ea typeface="Calibri"/>
                <a:cs typeface="Calibri"/>
                <a:sym typeface="Calibri"/>
              </a:rPr>
              <a:t> INT,	</a:t>
            </a:r>
            <a:r>
              <a:rPr lang="en-US" sz="2000" b="0" i="0" u="none" strike="noStrike" cap="none" dirty="0" err="1">
                <a:solidFill>
                  <a:schemeClr val="dk1"/>
                </a:solidFill>
                <a:latin typeface="Calibri"/>
                <a:ea typeface="Calibri"/>
                <a:cs typeface="Calibri"/>
                <a:sym typeface="Calibri"/>
              </a:rPr>
              <a:t>Hospital_Address</a:t>
            </a:r>
            <a:r>
              <a:rPr lang="en-US" sz="2000" b="0" i="0" u="none" strike="noStrike" cap="none" dirty="0">
                <a:solidFill>
                  <a:schemeClr val="dk1"/>
                </a:solidFill>
                <a:latin typeface="Calibri"/>
                <a:ea typeface="Calibri"/>
                <a:cs typeface="Calibri"/>
                <a:sym typeface="Calibri"/>
              </a:rPr>
              <a:t>	  VARCHAR(255),    </a:t>
            </a:r>
            <a:r>
              <a:rPr lang="en-US" sz="2000" b="0" i="0" u="none" strike="noStrike" cap="none" dirty="0" err="1">
                <a:solidFill>
                  <a:schemeClr val="dk1"/>
                </a:solidFill>
                <a:latin typeface="Calibri"/>
                <a:ea typeface="Calibri"/>
                <a:cs typeface="Calibri"/>
                <a:sym typeface="Calibri"/>
              </a:rPr>
              <a:t>Blood_Organization_ID</a:t>
            </a:r>
            <a:r>
              <a:rPr lang="en-US" sz="2000" b="0" i="0" u="none" strike="noStrike" cap="none" dirty="0">
                <a:solidFill>
                  <a:schemeClr val="dk1"/>
                </a:solidFill>
                <a:latin typeface="Calibri"/>
                <a:ea typeface="Calibri"/>
                <a:cs typeface="Calibri"/>
                <a:sym typeface="Calibri"/>
              </a:rPr>
              <a:t> INT,CONSTRAINT fk2 foreign key (</a:t>
            </a:r>
            <a:r>
              <a:rPr lang="en-US" sz="2000" b="0" i="0" u="none" strike="noStrike" cap="none" dirty="0" err="1">
                <a:solidFill>
                  <a:schemeClr val="dk1"/>
                </a:solidFill>
                <a:latin typeface="Calibri"/>
                <a:ea typeface="Calibri"/>
                <a:cs typeface="Calibri"/>
                <a:sym typeface="Calibri"/>
              </a:rPr>
              <a:t>Blood_Organization_ID</a:t>
            </a:r>
            <a:r>
              <a:rPr lang="en-US" sz="2000" b="0" i="0" u="none" strike="noStrike" cap="none" dirty="0">
                <a:solidFill>
                  <a:schemeClr val="dk1"/>
                </a:solidFill>
                <a:latin typeface="Calibri"/>
                <a:ea typeface="Calibri"/>
                <a:cs typeface="Calibri"/>
                <a:sym typeface="Calibri"/>
              </a:rPr>
              <a:t>) references </a:t>
            </a:r>
            <a:r>
              <a:rPr lang="en-US" sz="2000" b="0" i="0" u="none" strike="noStrike" cap="none" dirty="0" err="1">
                <a:solidFill>
                  <a:schemeClr val="dk1"/>
                </a:solidFill>
                <a:latin typeface="Calibri"/>
                <a:ea typeface="Calibri"/>
                <a:cs typeface="Calibri"/>
                <a:sym typeface="Calibri"/>
              </a:rPr>
              <a:t>Blood_Organization</a:t>
            </a:r>
            <a:r>
              <a:rPr lang="en-US" sz="2000" b="0" i="0" u="none" strike="noStrike" cap="none" dirty="0">
                <a:solidFill>
                  <a:schemeClr val="dk1"/>
                </a:solidFill>
                <a:latin typeface="Calibri"/>
                <a:ea typeface="Calibri"/>
                <a:cs typeface="Calibri"/>
                <a:sym typeface="Calibri"/>
              </a:rPr>
              <a:t>(</a:t>
            </a:r>
            <a:r>
              <a:rPr lang="en-US" sz="2000" b="0" i="0" u="none" strike="noStrike" cap="none" dirty="0" err="1">
                <a:solidFill>
                  <a:schemeClr val="dk1"/>
                </a:solidFill>
                <a:latin typeface="Calibri"/>
                <a:ea typeface="Calibri"/>
                <a:cs typeface="Calibri"/>
                <a:sym typeface="Calibri"/>
              </a:rPr>
              <a:t>Blood_Organization_ID</a:t>
            </a:r>
            <a:r>
              <a:rPr lang="en-US" sz="2000" b="0" i="0" u="none" strike="noStrike" cap="none" dirty="0">
                <a:solidFill>
                  <a:schemeClr val="dk1"/>
                </a:solidFill>
                <a:latin typeface="Calibri"/>
                <a:ea typeface="Calibri"/>
                <a:cs typeface="Calibri"/>
                <a:sym typeface="Calibri"/>
              </a:rPr>
              <a:t>),CONSTRAINT </a:t>
            </a:r>
            <a:r>
              <a:rPr lang="en-US" sz="2000" b="0" i="0" u="none" strike="noStrike" cap="none" dirty="0" err="1">
                <a:solidFill>
                  <a:schemeClr val="dk1"/>
                </a:solidFill>
                <a:latin typeface="Calibri"/>
                <a:ea typeface="Calibri"/>
                <a:cs typeface="Calibri"/>
                <a:sym typeface="Calibri"/>
              </a:rPr>
              <a:t>Hospital_PK</a:t>
            </a:r>
            <a:r>
              <a:rPr lang="en-US" sz="2000" b="0" i="0" u="none" strike="noStrike" cap="none" dirty="0">
                <a:solidFill>
                  <a:schemeClr val="dk1"/>
                </a:solidFill>
                <a:latin typeface="Calibri"/>
                <a:ea typeface="Calibri"/>
                <a:cs typeface="Calibri"/>
                <a:sym typeface="Calibri"/>
              </a:rPr>
              <a:t> PRIMARY KEY (</a:t>
            </a:r>
            <a:r>
              <a:rPr lang="en-US" sz="2000" b="0" i="0" u="none" strike="noStrike" cap="none" dirty="0" err="1">
                <a:solidFill>
                  <a:schemeClr val="dk1"/>
                </a:solidFill>
                <a:latin typeface="Calibri"/>
                <a:ea typeface="Calibri"/>
                <a:cs typeface="Calibri"/>
                <a:sym typeface="Calibri"/>
              </a:rPr>
              <a:t>Hospital_ID</a:t>
            </a:r>
            <a:r>
              <a:rPr lang="en-US" sz="2000" b="0" i="0" u="none" strike="noStrike" cap="none" dirty="0">
                <a:solidFill>
                  <a:schemeClr val="dk1"/>
                </a:solidFill>
                <a:latin typeface="Calibri"/>
                <a:ea typeface="Calibri"/>
                <a:cs typeface="Calibri"/>
                <a:sym typeface="Calibri"/>
              </a:rPr>
              <a:t>));</a:t>
            </a:r>
            <a:endParaRPr dirty="0"/>
          </a:p>
        </p:txBody>
      </p:sp>
      <p:grpSp>
        <p:nvGrpSpPr>
          <p:cNvPr id="209" name="Google Shape;209;p8"/>
          <p:cNvGrpSpPr/>
          <p:nvPr/>
        </p:nvGrpSpPr>
        <p:grpSpPr>
          <a:xfrm>
            <a:off x="11177940" y="4601497"/>
            <a:ext cx="1014060" cy="2017580"/>
            <a:chOff x="11177940" y="4601497"/>
            <a:chExt cx="1014060" cy="2017580"/>
          </a:xfrm>
        </p:grpSpPr>
        <p:sp>
          <p:nvSpPr>
            <p:cNvPr id="210" name="Google Shape;210;p8"/>
            <p:cNvSpPr/>
            <p:nvPr/>
          </p:nvSpPr>
          <p:spPr>
            <a:xfrm rot="-5400000" flipH="1">
              <a:off x="10676180" y="5103257"/>
              <a:ext cx="2017580" cy="1014060"/>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11" name="Google Shape;211;p8"/>
            <p:cNvSpPr/>
            <p:nvPr/>
          </p:nvSpPr>
          <p:spPr>
            <a:xfrm rot="2700000">
              <a:off x="11278506" y="572870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aphicFrame>
        <p:nvGraphicFramePr>
          <p:cNvPr id="212" name="Google Shape;212;p8"/>
          <p:cNvGraphicFramePr/>
          <p:nvPr>
            <p:extLst>
              <p:ext uri="{D42A27DB-BD31-4B8C-83A1-F6EECF244321}">
                <p14:modId xmlns:p14="http://schemas.microsoft.com/office/powerpoint/2010/main" val="1860250566"/>
              </p:ext>
            </p:extLst>
          </p:nvPr>
        </p:nvGraphicFramePr>
        <p:xfrm>
          <a:off x="643467" y="2742938"/>
          <a:ext cx="5290725" cy="1754878"/>
        </p:xfrm>
        <a:graphic>
          <a:graphicData uri="http://schemas.openxmlformats.org/drawingml/2006/table">
            <a:tbl>
              <a:tblPr firstRow="1" firstCol="1" bandRow="1">
                <a:noFill/>
                <a:tableStyleId>{BF0D7FE0-9966-4851-A904-B97B44035672}</a:tableStyleId>
              </a:tblPr>
              <a:tblGrid>
                <a:gridCol w="1508100">
                  <a:extLst>
                    <a:ext uri="{9D8B030D-6E8A-4147-A177-3AD203B41FA5}">
                      <a16:colId xmlns:a16="http://schemas.microsoft.com/office/drawing/2014/main" val="20000"/>
                    </a:ext>
                  </a:extLst>
                </a:gridCol>
                <a:gridCol w="1045225">
                  <a:extLst>
                    <a:ext uri="{9D8B030D-6E8A-4147-A177-3AD203B41FA5}">
                      <a16:colId xmlns:a16="http://schemas.microsoft.com/office/drawing/2014/main" val="20001"/>
                    </a:ext>
                  </a:extLst>
                </a:gridCol>
                <a:gridCol w="751000">
                  <a:extLst>
                    <a:ext uri="{9D8B030D-6E8A-4147-A177-3AD203B41FA5}">
                      <a16:colId xmlns:a16="http://schemas.microsoft.com/office/drawing/2014/main" val="20002"/>
                    </a:ext>
                  </a:extLst>
                </a:gridCol>
                <a:gridCol w="919650">
                  <a:extLst>
                    <a:ext uri="{9D8B030D-6E8A-4147-A177-3AD203B41FA5}">
                      <a16:colId xmlns:a16="http://schemas.microsoft.com/office/drawing/2014/main" val="20003"/>
                    </a:ext>
                  </a:extLst>
                </a:gridCol>
                <a:gridCol w="1066750">
                  <a:extLst>
                    <a:ext uri="{9D8B030D-6E8A-4147-A177-3AD203B41FA5}">
                      <a16:colId xmlns:a16="http://schemas.microsoft.com/office/drawing/2014/main" val="20004"/>
                    </a:ext>
                  </a:extLst>
                </a:gridCol>
              </a:tblGrid>
              <a:tr h="436600">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Field Name</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Type</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Length</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Decimals</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Integrity Constraints</a:t>
                      </a:r>
                      <a:endParaRPr sz="1200" u="none" strike="noStrike" cap="none">
                        <a:latin typeface="Calibri"/>
                        <a:ea typeface="Calibri"/>
                        <a:cs typeface="Calibri"/>
                        <a:sym typeface="Calibri"/>
                      </a:endParaRPr>
                    </a:p>
                  </a:txBody>
                  <a:tcPr marL="77500" marR="77500" marT="0" marB="0"/>
                </a:tc>
                <a:extLst>
                  <a:ext uri="{0D108BD9-81ED-4DB2-BD59-A6C34878D82A}">
                    <a16:rowId xmlns:a16="http://schemas.microsoft.com/office/drawing/2014/main" val="10000"/>
                  </a:ext>
                </a:extLst>
              </a:tr>
              <a:tr h="2338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Hospital_ID</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INT</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Primary Key</a:t>
                      </a:r>
                      <a:endParaRPr sz="1200" u="none" strike="noStrike" cap="none">
                        <a:latin typeface="Calibri"/>
                        <a:ea typeface="Calibri"/>
                        <a:cs typeface="Calibri"/>
                        <a:sym typeface="Calibri"/>
                      </a:endParaRPr>
                    </a:p>
                  </a:txBody>
                  <a:tcPr marL="77500" marR="77500" marT="0" marB="0"/>
                </a:tc>
                <a:extLst>
                  <a:ext uri="{0D108BD9-81ED-4DB2-BD59-A6C34878D82A}">
                    <a16:rowId xmlns:a16="http://schemas.microsoft.com/office/drawing/2014/main" val="10001"/>
                  </a:ext>
                </a:extLst>
              </a:tr>
              <a:tr h="2338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Hospital_Name</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VARCHAR</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255 </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500" marR="77500" marT="0" marB="0"/>
                </a:tc>
                <a:extLst>
                  <a:ext uri="{0D108BD9-81ED-4DB2-BD59-A6C34878D82A}">
                    <a16:rowId xmlns:a16="http://schemas.microsoft.com/office/drawing/2014/main" val="10002"/>
                  </a:ext>
                </a:extLst>
              </a:tr>
              <a:tr h="2338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Phone_Number </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INT</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 </a:t>
                      </a:r>
                      <a:endParaRPr sz="1200" u="none" strike="noStrike" cap="none">
                        <a:latin typeface="Calibri"/>
                        <a:ea typeface="Calibri"/>
                        <a:cs typeface="Calibri"/>
                        <a:sym typeface="Calibri"/>
                      </a:endParaRPr>
                    </a:p>
                  </a:txBody>
                  <a:tcPr marL="77500" marR="77500" marT="0" marB="0"/>
                </a:tc>
                <a:extLst>
                  <a:ext uri="{0D108BD9-81ED-4DB2-BD59-A6C34878D82A}">
                    <a16:rowId xmlns:a16="http://schemas.microsoft.com/office/drawing/2014/main" val="10003"/>
                  </a:ext>
                </a:extLst>
              </a:tr>
              <a:tr h="2338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dirty="0" err="1"/>
                        <a:t>Hospital_Address</a:t>
                      </a:r>
                      <a:endParaRPr sz="1200" u="none" strike="noStrike" cap="none" dirty="0">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dirty="0"/>
                        <a:t>VARCHAR</a:t>
                      </a:r>
                      <a:endParaRPr sz="1200" u="none" strike="noStrike" cap="none" dirty="0">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a:t>255</a:t>
                      </a: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dirty="0">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dirty="0">
                        <a:latin typeface="Calibri"/>
                        <a:ea typeface="Calibri"/>
                        <a:cs typeface="Calibri"/>
                        <a:sym typeface="Calibri"/>
                      </a:endParaRPr>
                    </a:p>
                  </a:txBody>
                  <a:tcPr marL="77500" marR="77500" marT="0" marB="0"/>
                </a:tc>
                <a:extLst>
                  <a:ext uri="{0D108BD9-81ED-4DB2-BD59-A6C34878D82A}">
                    <a16:rowId xmlns:a16="http://schemas.microsoft.com/office/drawing/2014/main" val="10004"/>
                  </a:ext>
                </a:extLst>
              </a:tr>
              <a:tr h="233875">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dirty="0" err="1">
                          <a:latin typeface="Calibri"/>
                          <a:ea typeface="Calibri"/>
                          <a:cs typeface="Calibri"/>
                          <a:sym typeface="Calibri"/>
                        </a:rPr>
                        <a:t>Blood_Organization_ID</a:t>
                      </a:r>
                      <a:endParaRPr sz="1200" u="none" strike="noStrike" cap="none" dirty="0">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dirty="0">
                          <a:latin typeface="Calibri"/>
                          <a:ea typeface="Calibri"/>
                          <a:cs typeface="Calibri"/>
                          <a:sym typeface="Calibri"/>
                        </a:rPr>
                        <a:t>INT</a:t>
                      </a:r>
                      <a:endParaRPr sz="1200" u="none" strike="noStrike" cap="none" dirty="0">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endParaRPr sz="1200" u="none" strike="noStrike" cap="none">
                        <a:latin typeface="Calibri"/>
                        <a:ea typeface="Calibri"/>
                        <a:cs typeface="Calibri"/>
                        <a:sym typeface="Calibri"/>
                      </a:endParaRPr>
                    </a:p>
                  </a:txBody>
                  <a:tcPr marL="77500" marR="77500" marT="0" marB="0"/>
                </a:tc>
                <a:tc>
                  <a:txBody>
                    <a:bodyPr/>
                    <a:lstStyle/>
                    <a:p>
                      <a:pPr marL="0" marR="0" lvl="0" indent="0" algn="ctr" rtl="0">
                        <a:lnSpc>
                          <a:spcPct val="107000"/>
                        </a:lnSpc>
                        <a:spcBef>
                          <a:spcPts val="0"/>
                        </a:spcBef>
                        <a:spcAft>
                          <a:spcPts val="0"/>
                        </a:spcAft>
                        <a:buClr>
                          <a:schemeClr val="dk1"/>
                        </a:buClr>
                        <a:buSzPts val="1200"/>
                        <a:buFont typeface="Calibri"/>
                        <a:buNone/>
                      </a:pPr>
                      <a:r>
                        <a:rPr lang="en-US" sz="1200" u="none" strike="noStrike" cap="none" dirty="0">
                          <a:latin typeface="Calibri"/>
                          <a:ea typeface="Calibri"/>
                          <a:cs typeface="Calibri"/>
                          <a:sym typeface="Calibri"/>
                        </a:rPr>
                        <a:t>Foreign Key</a:t>
                      </a:r>
                      <a:endParaRPr sz="1200" u="none" strike="noStrike" cap="none" dirty="0">
                        <a:latin typeface="Calibri"/>
                        <a:ea typeface="Calibri"/>
                        <a:cs typeface="Calibri"/>
                        <a:sym typeface="Calibri"/>
                      </a:endParaRPr>
                    </a:p>
                  </a:txBody>
                  <a:tcPr marL="77500" marR="77500" marT="0" marB="0"/>
                </a:tc>
                <a:extLst>
                  <a:ext uri="{0D108BD9-81ED-4DB2-BD59-A6C34878D82A}">
                    <a16:rowId xmlns:a16="http://schemas.microsoft.com/office/drawing/2014/main" val="4280895766"/>
                  </a:ext>
                </a:extLst>
              </a:tr>
            </a:tbl>
          </a:graphicData>
        </a:graphic>
      </p:graphicFrame>
      <p:pic>
        <p:nvPicPr>
          <p:cNvPr id="3" name="Table4">
            <a:hlinkClick r:id="" action="ppaction://media"/>
            <a:extLst>
              <a:ext uri="{FF2B5EF4-FFF2-40B4-BE49-F238E27FC236}">
                <a16:creationId xmlns:a16="http://schemas.microsoft.com/office/drawing/2014/main" id="{BCC5AB8F-2D7C-E0FC-C9BA-A4A6134A8C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19729" y="54864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57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1418</Words>
  <Application>Microsoft Office PowerPoint</Application>
  <PresentationFormat>Widescreen</PresentationFormat>
  <Paragraphs>230</Paragraphs>
  <Slides>22</Slides>
  <Notes>22</Notes>
  <HiddenSlides>0</HiddenSlides>
  <MMClips>23</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Office Theme</vt:lpstr>
      <vt:lpstr>Blood Donation Management System Database</vt:lpstr>
      <vt:lpstr>Overview</vt:lpstr>
      <vt:lpstr>ERD</vt:lpstr>
      <vt:lpstr>Logical Design</vt:lpstr>
      <vt:lpstr>Physical Design and Tables</vt:lpstr>
      <vt:lpstr>Blood Organization Table</vt:lpstr>
      <vt:lpstr>Blood Bank Table</vt:lpstr>
      <vt:lpstr>Donor Table</vt:lpstr>
      <vt:lpstr>Hospital Table</vt:lpstr>
      <vt:lpstr>Patient Table</vt:lpstr>
      <vt:lpstr>Blood Report Table</vt:lpstr>
      <vt:lpstr>Example Queries</vt:lpstr>
      <vt:lpstr>Query 1</vt:lpstr>
      <vt:lpstr>Query 2</vt:lpstr>
      <vt:lpstr>Query 3</vt:lpstr>
      <vt:lpstr>Query 4</vt:lpstr>
      <vt:lpstr>Query 5</vt:lpstr>
      <vt:lpstr>Conclusion</vt:lpstr>
      <vt:lpstr>1. What our learned</vt:lpstr>
      <vt:lpstr>2. What you would do differently if you could start over</vt:lpstr>
      <vt:lpstr>3. Changes to the project along the way</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Blood Donation Management System Database</dc:title>
  <dc:creator>Debra Han</dc:creator>
  <cp:lastModifiedBy>Debra Han</cp:lastModifiedBy>
  <cp:revision>15</cp:revision>
  <dcterms:created xsi:type="dcterms:W3CDTF">2022-08-03T17:54:18Z</dcterms:created>
  <dcterms:modified xsi:type="dcterms:W3CDTF">2022-08-10T06:38:35Z</dcterms:modified>
</cp:coreProperties>
</file>